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58" r:id="rId5"/>
    <p:sldId id="261"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76"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3D32C-98CE-4960-929C-DF5FDA474531}" v="22" dt="2021-11-21T12:14:23.038"/>
    <p1510:client id="{2696E4EB-9F55-429D-B7E3-75451BB4BAFE}" v="542" dt="2021-11-21T12:07:03.879"/>
    <p1510:client id="{76BCD139-C638-4ADA-9D0C-2331AA0E3B6C}" v="1350" dt="2021-11-21T11:34:34.390"/>
    <p1510:client id="{847E31A2-3CBC-4EDE-82BC-A11907825423}" v="2" dt="2021-11-21T12:40:29.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77A2D4-5D23-4E00-83F6-04A9D8382421}"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69E31841-1DD1-4934-8512-7AB046CB634D}">
      <dgm:prSet/>
      <dgm:spPr/>
      <dgm:t>
        <a:bodyPr/>
        <a:lstStyle/>
        <a:p>
          <a:pPr rtl="0"/>
          <a:r>
            <a:rPr lang="en-GB">
              <a:latin typeface="Calibri Light" panose="020F0302020204030204"/>
            </a:rPr>
            <a:t>Online</a:t>
          </a:r>
          <a:r>
            <a:rPr lang="en-GB"/>
            <a:t> shopping is growing day</a:t>
          </a:r>
          <a:r>
            <a:rPr lang="en-GB">
              <a:latin typeface="Calibri Light" panose="020F0302020204030204"/>
            </a:rPr>
            <a:t> by</a:t>
          </a:r>
          <a:r>
            <a:rPr lang="en-GB"/>
            <a:t> day.</a:t>
          </a:r>
          <a:r>
            <a:rPr lang="en-GB">
              <a:latin typeface="Calibri Light" panose="020F0302020204030204"/>
            </a:rPr>
            <a:t> For</a:t>
          </a:r>
          <a:r>
            <a:rPr lang="en-GB"/>
            <a:t> purchasing goods and services with the help of virtual </a:t>
          </a:r>
          <a:r>
            <a:rPr lang="en-GB">
              <a:latin typeface="Calibri Light" panose="020F0302020204030204"/>
            </a:rPr>
            <a:t>cards are used in online transactions</a:t>
          </a:r>
          <a:r>
            <a:rPr lang="en-GB"/>
            <a:t> and physical card for offline </a:t>
          </a:r>
          <a:r>
            <a:rPr lang="en-GB">
              <a:latin typeface="Calibri Light" panose="020F0302020204030204"/>
            </a:rPr>
            <a:t>transactions</a:t>
          </a:r>
          <a:r>
            <a:rPr lang="en-GB"/>
            <a:t>.</a:t>
          </a:r>
          <a:endParaRPr lang="en-US"/>
        </a:p>
      </dgm:t>
    </dgm:pt>
    <dgm:pt modelId="{CBB02149-495B-43B8-8201-65CF26E089D2}" type="parTrans" cxnId="{2F16324D-D55E-4C19-8691-608183561E05}">
      <dgm:prSet/>
      <dgm:spPr/>
      <dgm:t>
        <a:bodyPr/>
        <a:lstStyle/>
        <a:p>
          <a:endParaRPr lang="en-US"/>
        </a:p>
      </dgm:t>
    </dgm:pt>
    <dgm:pt modelId="{9ED63A7A-395B-473D-82D1-1EEF09224F93}" type="sibTrans" cxnId="{2F16324D-D55E-4C19-8691-608183561E05}">
      <dgm:prSet/>
      <dgm:spPr/>
      <dgm:t>
        <a:bodyPr/>
        <a:lstStyle/>
        <a:p>
          <a:endParaRPr lang="en-US"/>
        </a:p>
      </dgm:t>
    </dgm:pt>
    <dgm:pt modelId="{EA3D8CB5-DE2E-4D6D-B153-F8590F4BE80C}">
      <dgm:prSet/>
      <dgm:spPr/>
      <dgm:t>
        <a:bodyPr/>
        <a:lstStyle/>
        <a:p>
          <a:r>
            <a:rPr lang="en-GB"/>
            <a:t>In physical-card based purchase, the cardholder presents his card physically to a merchant for making a payment , if the cardholder does not realize the loss of card, it can lead to substantial financial loss to the credit card company. In online payment mode, attackers need only little information for doing fraudulent transaction (secure code, card number, expiration date etc.)</a:t>
          </a:r>
          <a:endParaRPr lang="en-US"/>
        </a:p>
      </dgm:t>
    </dgm:pt>
    <dgm:pt modelId="{913A1FF6-23AA-466F-ACFF-99E127A801CE}" type="parTrans" cxnId="{41FEC5CE-2134-4BD6-8433-4F84BA86546A}">
      <dgm:prSet/>
      <dgm:spPr/>
      <dgm:t>
        <a:bodyPr/>
        <a:lstStyle/>
        <a:p>
          <a:endParaRPr lang="en-US"/>
        </a:p>
      </dgm:t>
    </dgm:pt>
    <dgm:pt modelId="{8E288351-92CA-4AB0-AB37-3F41BD7E798F}" type="sibTrans" cxnId="{41FEC5CE-2134-4BD6-8433-4F84BA86546A}">
      <dgm:prSet/>
      <dgm:spPr/>
      <dgm:t>
        <a:bodyPr/>
        <a:lstStyle/>
        <a:p>
          <a:endParaRPr lang="en-US"/>
        </a:p>
      </dgm:t>
    </dgm:pt>
    <dgm:pt modelId="{D0CDCDDE-6170-4808-9665-34108E60CEBB}" type="pres">
      <dgm:prSet presAssocID="{C977A2D4-5D23-4E00-83F6-04A9D8382421}" presName="linear" presStyleCnt="0">
        <dgm:presLayoutVars>
          <dgm:animLvl val="lvl"/>
          <dgm:resizeHandles val="exact"/>
        </dgm:presLayoutVars>
      </dgm:prSet>
      <dgm:spPr/>
    </dgm:pt>
    <dgm:pt modelId="{7ABA18A5-F754-4739-A29B-B24AD6DE7737}" type="pres">
      <dgm:prSet presAssocID="{69E31841-1DD1-4934-8512-7AB046CB634D}" presName="parentText" presStyleLbl="node1" presStyleIdx="0" presStyleCnt="2">
        <dgm:presLayoutVars>
          <dgm:chMax val="0"/>
          <dgm:bulletEnabled val="1"/>
        </dgm:presLayoutVars>
      </dgm:prSet>
      <dgm:spPr/>
    </dgm:pt>
    <dgm:pt modelId="{B00982B7-3DD7-4F80-91DE-F8F52EEDE6C9}" type="pres">
      <dgm:prSet presAssocID="{9ED63A7A-395B-473D-82D1-1EEF09224F93}" presName="spacer" presStyleCnt="0"/>
      <dgm:spPr/>
    </dgm:pt>
    <dgm:pt modelId="{B8CDC3A4-E7CB-4187-94D9-BAD3D75DEF51}" type="pres">
      <dgm:prSet presAssocID="{EA3D8CB5-DE2E-4D6D-B153-F8590F4BE80C}" presName="parentText" presStyleLbl="node1" presStyleIdx="1" presStyleCnt="2">
        <dgm:presLayoutVars>
          <dgm:chMax val="0"/>
          <dgm:bulletEnabled val="1"/>
        </dgm:presLayoutVars>
      </dgm:prSet>
      <dgm:spPr/>
    </dgm:pt>
  </dgm:ptLst>
  <dgm:cxnLst>
    <dgm:cxn modelId="{69E85C5B-7D3E-4BF0-BB77-41E94A4F21E0}" type="presOf" srcId="{69E31841-1DD1-4934-8512-7AB046CB634D}" destId="{7ABA18A5-F754-4739-A29B-B24AD6DE7737}" srcOrd="0" destOrd="0" presId="urn:microsoft.com/office/officeart/2005/8/layout/vList2"/>
    <dgm:cxn modelId="{C926CB69-0793-4B4A-9EA3-9458B2E20473}" type="presOf" srcId="{C977A2D4-5D23-4E00-83F6-04A9D8382421}" destId="{D0CDCDDE-6170-4808-9665-34108E60CEBB}" srcOrd="0" destOrd="0" presId="urn:microsoft.com/office/officeart/2005/8/layout/vList2"/>
    <dgm:cxn modelId="{2F16324D-D55E-4C19-8691-608183561E05}" srcId="{C977A2D4-5D23-4E00-83F6-04A9D8382421}" destId="{69E31841-1DD1-4934-8512-7AB046CB634D}" srcOrd="0" destOrd="0" parTransId="{CBB02149-495B-43B8-8201-65CF26E089D2}" sibTransId="{9ED63A7A-395B-473D-82D1-1EEF09224F93}"/>
    <dgm:cxn modelId="{41FEC5CE-2134-4BD6-8433-4F84BA86546A}" srcId="{C977A2D4-5D23-4E00-83F6-04A9D8382421}" destId="{EA3D8CB5-DE2E-4D6D-B153-F8590F4BE80C}" srcOrd="1" destOrd="0" parTransId="{913A1FF6-23AA-466F-ACFF-99E127A801CE}" sibTransId="{8E288351-92CA-4AB0-AB37-3F41BD7E798F}"/>
    <dgm:cxn modelId="{33640EE0-E884-4388-8DEB-63613A8EB1E0}" type="presOf" srcId="{EA3D8CB5-DE2E-4D6D-B153-F8590F4BE80C}" destId="{B8CDC3A4-E7CB-4187-94D9-BAD3D75DEF51}" srcOrd="0" destOrd="0" presId="urn:microsoft.com/office/officeart/2005/8/layout/vList2"/>
    <dgm:cxn modelId="{1DEB54AC-4D1C-4383-96E5-7C4F5003F433}" type="presParOf" srcId="{D0CDCDDE-6170-4808-9665-34108E60CEBB}" destId="{7ABA18A5-F754-4739-A29B-B24AD6DE7737}" srcOrd="0" destOrd="0" presId="urn:microsoft.com/office/officeart/2005/8/layout/vList2"/>
    <dgm:cxn modelId="{A9B06D36-EBCF-43B0-B077-F3045E9F5F14}" type="presParOf" srcId="{D0CDCDDE-6170-4808-9665-34108E60CEBB}" destId="{B00982B7-3DD7-4F80-91DE-F8F52EEDE6C9}" srcOrd="1" destOrd="0" presId="urn:microsoft.com/office/officeart/2005/8/layout/vList2"/>
    <dgm:cxn modelId="{888A4A56-CADD-4DFE-9606-95610ED61D08}" type="presParOf" srcId="{D0CDCDDE-6170-4808-9665-34108E60CEBB}" destId="{B8CDC3A4-E7CB-4187-94D9-BAD3D75DEF51}"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126B37-38C9-4283-95F4-549A58642E19}" type="doc">
      <dgm:prSet loTypeId="urn:microsoft.com/office/officeart/2005/8/layout/hierarchy3" loCatId="hierarchy" qsTypeId="urn:microsoft.com/office/officeart/2005/8/quickstyle/simple1" qsCatId="simple" csTypeId="urn:microsoft.com/office/officeart/2005/8/colors/accent1_2" csCatId="accent1"/>
      <dgm:spPr/>
      <dgm:t>
        <a:bodyPr/>
        <a:lstStyle/>
        <a:p>
          <a:endParaRPr lang="en-US"/>
        </a:p>
      </dgm:t>
    </dgm:pt>
    <dgm:pt modelId="{673C1ED0-1167-4A3E-8DC7-8280CAB2B562}">
      <dgm:prSet/>
      <dgm:spPr/>
      <dgm:t>
        <a:bodyPr/>
        <a:lstStyle/>
        <a:p>
          <a:r>
            <a:rPr lang="en-GB"/>
            <a:t>Unsupervised learning is the training of machine using information that is neither classified nor labelled and allowing the algorithm to act on that information without guidance.</a:t>
          </a:r>
          <a:endParaRPr lang="en-US"/>
        </a:p>
      </dgm:t>
    </dgm:pt>
    <dgm:pt modelId="{7D57B291-F14E-4E11-8B5B-D6111C405D03}" type="parTrans" cxnId="{330C6709-EEEC-444E-BA89-D7939FE3F83D}">
      <dgm:prSet/>
      <dgm:spPr/>
      <dgm:t>
        <a:bodyPr/>
        <a:lstStyle/>
        <a:p>
          <a:endParaRPr lang="en-US"/>
        </a:p>
      </dgm:t>
    </dgm:pt>
    <dgm:pt modelId="{8E17A127-7792-4B0E-A45E-3DD0A5704F34}" type="sibTrans" cxnId="{330C6709-EEEC-444E-BA89-D7939FE3F83D}">
      <dgm:prSet/>
      <dgm:spPr/>
      <dgm:t>
        <a:bodyPr/>
        <a:lstStyle/>
        <a:p>
          <a:endParaRPr lang="en-US"/>
        </a:p>
      </dgm:t>
    </dgm:pt>
    <dgm:pt modelId="{0E2E45EA-251A-44CD-9A91-10A768BBB29B}">
      <dgm:prSet/>
      <dgm:spPr/>
      <dgm:t>
        <a:bodyPr/>
        <a:lstStyle/>
        <a:p>
          <a:r>
            <a:rPr lang="en-GB"/>
            <a:t>Here the task of machine is to group unsorted information according to similarities, patterns and differences without any prior training of data.</a:t>
          </a:r>
          <a:endParaRPr lang="en-US"/>
        </a:p>
      </dgm:t>
    </dgm:pt>
    <dgm:pt modelId="{5ACD0DB2-3F20-4B3A-B207-6BD122B9746B}" type="parTrans" cxnId="{F25A82CA-0F02-4EEB-90E1-016CEFD1199A}">
      <dgm:prSet/>
      <dgm:spPr/>
      <dgm:t>
        <a:bodyPr/>
        <a:lstStyle/>
        <a:p>
          <a:endParaRPr lang="en-US"/>
        </a:p>
      </dgm:t>
    </dgm:pt>
    <dgm:pt modelId="{99D9D800-2D88-45A8-94AE-F80505DA0595}" type="sibTrans" cxnId="{F25A82CA-0F02-4EEB-90E1-016CEFD1199A}">
      <dgm:prSet/>
      <dgm:spPr/>
      <dgm:t>
        <a:bodyPr/>
        <a:lstStyle/>
        <a:p>
          <a:endParaRPr lang="en-US"/>
        </a:p>
      </dgm:t>
    </dgm:pt>
    <dgm:pt modelId="{35811B39-C6AD-4E5C-8372-81E7298B2ABE}">
      <dgm:prSet/>
      <dgm:spPr/>
      <dgm:t>
        <a:bodyPr/>
        <a:lstStyle/>
        <a:p>
          <a:r>
            <a:rPr lang="en-GB"/>
            <a:t>Unlike supervised learning, no teacher is provided that means no training will be given to the machine. Therefore machine is restricted to find the hidden structure in unlabelled data by our self.</a:t>
          </a:r>
          <a:endParaRPr lang="en-US"/>
        </a:p>
      </dgm:t>
    </dgm:pt>
    <dgm:pt modelId="{985660C1-3268-4E44-8684-9D258E103DF9}" type="parTrans" cxnId="{A838A808-D5C7-4727-8AA3-0EE5C5938914}">
      <dgm:prSet/>
      <dgm:spPr/>
      <dgm:t>
        <a:bodyPr/>
        <a:lstStyle/>
        <a:p>
          <a:endParaRPr lang="en-US"/>
        </a:p>
      </dgm:t>
    </dgm:pt>
    <dgm:pt modelId="{A8AC3DD4-39AD-40D3-9110-F52893A4E204}" type="sibTrans" cxnId="{A838A808-D5C7-4727-8AA3-0EE5C5938914}">
      <dgm:prSet/>
      <dgm:spPr/>
      <dgm:t>
        <a:bodyPr/>
        <a:lstStyle/>
        <a:p>
          <a:endParaRPr lang="en-US"/>
        </a:p>
      </dgm:t>
    </dgm:pt>
    <dgm:pt modelId="{36A15B0B-123E-4EBF-8B59-B863F94307CF}" type="pres">
      <dgm:prSet presAssocID="{B9126B37-38C9-4283-95F4-549A58642E19}" presName="diagram" presStyleCnt="0">
        <dgm:presLayoutVars>
          <dgm:chPref val="1"/>
          <dgm:dir/>
          <dgm:animOne val="branch"/>
          <dgm:animLvl val="lvl"/>
          <dgm:resizeHandles/>
        </dgm:presLayoutVars>
      </dgm:prSet>
      <dgm:spPr/>
    </dgm:pt>
    <dgm:pt modelId="{C9472FC7-89EB-493A-9777-F524B2AE5354}" type="pres">
      <dgm:prSet presAssocID="{673C1ED0-1167-4A3E-8DC7-8280CAB2B562}" presName="root" presStyleCnt="0"/>
      <dgm:spPr/>
    </dgm:pt>
    <dgm:pt modelId="{7B033ABA-EA31-49EF-9C48-35A49B12B70E}" type="pres">
      <dgm:prSet presAssocID="{673C1ED0-1167-4A3E-8DC7-8280CAB2B562}" presName="rootComposite" presStyleCnt="0"/>
      <dgm:spPr/>
    </dgm:pt>
    <dgm:pt modelId="{C1BB2761-4620-4397-9789-72FE952B294F}" type="pres">
      <dgm:prSet presAssocID="{673C1ED0-1167-4A3E-8DC7-8280CAB2B562}" presName="rootText" presStyleLbl="node1" presStyleIdx="0" presStyleCnt="3"/>
      <dgm:spPr/>
    </dgm:pt>
    <dgm:pt modelId="{D20CC2A5-1295-4674-B324-27781A45C8D1}" type="pres">
      <dgm:prSet presAssocID="{673C1ED0-1167-4A3E-8DC7-8280CAB2B562}" presName="rootConnector" presStyleLbl="node1" presStyleIdx="0" presStyleCnt="3"/>
      <dgm:spPr/>
    </dgm:pt>
    <dgm:pt modelId="{B41B1936-6857-4ABC-B313-1C2048E42945}" type="pres">
      <dgm:prSet presAssocID="{673C1ED0-1167-4A3E-8DC7-8280CAB2B562}" presName="childShape" presStyleCnt="0"/>
      <dgm:spPr/>
    </dgm:pt>
    <dgm:pt modelId="{86110D62-7A33-4DDF-B503-0C6C569FAB32}" type="pres">
      <dgm:prSet presAssocID="{0E2E45EA-251A-44CD-9A91-10A768BBB29B}" presName="root" presStyleCnt="0"/>
      <dgm:spPr/>
    </dgm:pt>
    <dgm:pt modelId="{30914935-4B69-4E97-85D3-2E7F764E6E04}" type="pres">
      <dgm:prSet presAssocID="{0E2E45EA-251A-44CD-9A91-10A768BBB29B}" presName="rootComposite" presStyleCnt="0"/>
      <dgm:spPr/>
    </dgm:pt>
    <dgm:pt modelId="{78CAE7F4-2275-44BE-9D90-E13FEC47B501}" type="pres">
      <dgm:prSet presAssocID="{0E2E45EA-251A-44CD-9A91-10A768BBB29B}" presName="rootText" presStyleLbl="node1" presStyleIdx="1" presStyleCnt="3"/>
      <dgm:spPr/>
    </dgm:pt>
    <dgm:pt modelId="{05227415-FD06-4636-BB67-9B245FC18398}" type="pres">
      <dgm:prSet presAssocID="{0E2E45EA-251A-44CD-9A91-10A768BBB29B}" presName="rootConnector" presStyleLbl="node1" presStyleIdx="1" presStyleCnt="3"/>
      <dgm:spPr/>
    </dgm:pt>
    <dgm:pt modelId="{1863179A-F3CD-432F-B914-DD5844D805B5}" type="pres">
      <dgm:prSet presAssocID="{0E2E45EA-251A-44CD-9A91-10A768BBB29B}" presName="childShape" presStyleCnt="0"/>
      <dgm:spPr/>
    </dgm:pt>
    <dgm:pt modelId="{D2E8ABF6-3D0E-4864-BFF4-0909E56B4176}" type="pres">
      <dgm:prSet presAssocID="{35811B39-C6AD-4E5C-8372-81E7298B2ABE}" presName="root" presStyleCnt="0"/>
      <dgm:spPr/>
    </dgm:pt>
    <dgm:pt modelId="{90AC5589-1E31-4C08-A023-EB15566438E8}" type="pres">
      <dgm:prSet presAssocID="{35811B39-C6AD-4E5C-8372-81E7298B2ABE}" presName="rootComposite" presStyleCnt="0"/>
      <dgm:spPr/>
    </dgm:pt>
    <dgm:pt modelId="{6C76471E-42D2-4329-9BA3-5506AD258CAC}" type="pres">
      <dgm:prSet presAssocID="{35811B39-C6AD-4E5C-8372-81E7298B2ABE}" presName="rootText" presStyleLbl="node1" presStyleIdx="2" presStyleCnt="3"/>
      <dgm:spPr/>
    </dgm:pt>
    <dgm:pt modelId="{34C02DD0-2D49-4627-B500-6DCDB462C0D5}" type="pres">
      <dgm:prSet presAssocID="{35811B39-C6AD-4E5C-8372-81E7298B2ABE}" presName="rootConnector" presStyleLbl="node1" presStyleIdx="2" presStyleCnt="3"/>
      <dgm:spPr/>
    </dgm:pt>
    <dgm:pt modelId="{D4ACC07A-39F4-40F7-91BA-87CA03ECEA92}" type="pres">
      <dgm:prSet presAssocID="{35811B39-C6AD-4E5C-8372-81E7298B2ABE}" presName="childShape" presStyleCnt="0"/>
      <dgm:spPr/>
    </dgm:pt>
  </dgm:ptLst>
  <dgm:cxnLst>
    <dgm:cxn modelId="{A838A808-D5C7-4727-8AA3-0EE5C5938914}" srcId="{B9126B37-38C9-4283-95F4-549A58642E19}" destId="{35811B39-C6AD-4E5C-8372-81E7298B2ABE}" srcOrd="2" destOrd="0" parTransId="{985660C1-3268-4E44-8684-9D258E103DF9}" sibTransId="{A8AC3DD4-39AD-40D3-9110-F52893A4E204}"/>
    <dgm:cxn modelId="{330C6709-EEEC-444E-BA89-D7939FE3F83D}" srcId="{B9126B37-38C9-4283-95F4-549A58642E19}" destId="{673C1ED0-1167-4A3E-8DC7-8280CAB2B562}" srcOrd="0" destOrd="0" parTransId="{7D57B291-F14E-4E11-8B5B-D6111C405D03}" sibTransId="{8E17A127-7792-4B0E-A45E-3DD0A5704F34}"/>
    <dgm:cxn modelId="{A2ACC00F-50DC-4809-BFB6-40BC337216CE}" type="presOf" srcId="{673C1ED0-1167-4A3E-8DC7-8280CAB2B562}" destId="{C1BB2761-4620-4397-9789-72FE952B294F}" srcOrd="0" destOrd="0" presId="urn:microsoft.com/office/officeart/2005/8/layout/hierarchy3"/>
    <dgm:cxn modelId="{A7678525-7FC4-40DB-BA84-F2C9318B4940}" type="presOf" srcId="{0E2E45EA-251A-44CD-9A91-10A768BBB29B}" destId="{05227415-FD06-4636-BB67-9B245FC18398}" srcOrd="1" destOrd="0" presId="urn:microsoft.com/office/officeart/2005/8/layout/hierarchy3"/>
    <dgm:cxn modelId="{826C512C-EEA2-4CFE-A4B3-6B135B0F44CD}" type="presOf" srcId="{35811B39-C6AD-4E5C-8372-81E7298B2ABE}" destId="{34C02DD0-2D49-4627-B500-6DCDB462C0D5}" srcOrd="1" destOrd="0" presId="urn:microsoft.com/office/officeart/2005/8/layout/hierarchy3"/>
    <dgm:cxn modelId="{38DBE236-7A58-4CBE-8BC6-37F4D0B821FA}" type="presOf" srcId="{B9126B37-38C9-4283-95F4-549A58642E19}" destId="{36A15B0B-123E-4EBF-8B59-B863F94307CF}" srcOrd="0" destOrd="0" presId="urn:microsoft.com/office/officeart/2005/8/layout/hierarchy3"/>
    <dgm:cxn modelId="{4B97949F-2B70-47F4-A6F5-D6CB6CB2E811}" type="presOf" srcId="{0E2E45EA-251A-44CD-9A91-10A768BBB29B}" destId="{78CAE7F4-2275-44BE-9D90-E13FEC47B501}" srcOrd="0" destOrd="0" presId="urn:microsoft.com/office/officeart/2005/8/layout/hierarchy3"/>
    <dgm:cxn modelId="{AC21F6AB-3206-474C-99BA-00BCD826F6D2}" type="presOf" srcId="{673C1ED0-1167-4A3E-8DC7-8280CAB2B562}" destId="{D20CC2A5-1295-4674-B324-27781A45C8D1}" srcOrd="1" destOrd="0" presId="urn:microsoft.com/office/officeart/2005/8/layout/hierarchy3"/>
    <dgm:cxn modelId="{F25A82CA-0F02-4EEB-90E1-016CEFD1199A}" srcId="{B9126B37-38C9-4283-95F4-549A58642E19}" destId="{0E2E45EA-251A-44CD-9A91-10A768BBB29B}" srcOrd="1" destOrd="0" parTransId="{5ACD0DB2-3F20-4B3A-B207-6BD122B9746B}" sibTransId="{99D9D800-2D88-45A8-94AE-F80505DA0595}"/>
    <dgm:cxn modelId="{283FA5DC-97F3-4A4B-8F14-156D5F7E9FF7}" type="presOf" srcId="{35811B39-C6AD-4E5C-8372-81E7298B2ABE}" destId="{6C76471E-42D2-4329-9BA3-5506AD258CAC}" srcOrd="0" destOrd="0" presId="urn:microsoft.com/office/officeart/2005/8/layout/hierarchy3"/>
    <dgm:cxn modelId="{7C2A99E5-D8E7-41D5-867E-7518C8CF04BC}" type="presParOf" srcId="{36A15B0B-123E-4EBF-8B59-B863F94307CF}" destId="{C9472FC7-89EB-493A-9777-F524B2AE5354}" srcOrd="0" destOrd="0" presId="urn:microsoft.com/office/officeart/2005/8/layout/hierarchy3"/>
    <dgm:cxn modelId="{9D196591-C5EB-45F1-BB9E-53C929E9482E}" type="presParOf" srcId="{C9472FC7-89EB-493A-9777-F524B2AE5354}" destId="{7B033ABA-EA31-49EF-9C48-35A49B12B70E}" srcOrd="0" destOrd="0" presId="urn:microsoft.com/office/officeart/2005/8/layout/hierarchy3"/>
    <dgm:cxn modelId="{579FD29F-E87E-4CD1-AD0E-905B426CC617}" type="presParOf" srcId="{7B033ABA-EA31-49EF-9C48-35A49B12B70E}" destId="{C1BB2761-4620-4397-9789-72FE952B294F}" srcOrd="0" destOrd="0" presId="urn:microsoft.com/office/officeart/2005/8/layout/hierarchy3"/>
    <dgm:cxn modelId="{B47484C5-59EA-449E-BE22-12E0217B1469}" type="presParOf" srcId="{7B033ABA-EA31-49EF-9C48-35A49B12B70E}" destId="{D20CC2A5-1295-4674-B324-27781A45C8D1}" srcOrd="1" destOrd="0" presId="urn:microsoft.com/office/officeart/2005/8/layout/hierarchy3"/>
    <dgm:cxn modelId="{0D0370F5-2526-44F9-9F0D-810870F86AC5}" type="presParOf" srcId="{C9472FC7-89EB-493A-9777-F524B2AE5354}" destId="{B41B1936-6857-4ABC-B313-1C2048E42945}" srcOrd="1" destOrd="0" presId="urn:microsoft.com/office/officeart/2005/8/layout/hierarchy3"/>
    <dgm:cxn modelId="{CB8E5836-CFEB-450F-AACC-8C13D8F225FC}" type="presParOf" srcId="{36A15B0B-123E-4EBF-8B59-B863F94307CF}" destId="{86110D62-7A33-4DDF-B503-0C6C569FAB32}" srcOrd="1" destOrd="0" presId="urn:microsoft.com/office/officeart/2005/8/layout/hierarchy3"/>
    <dgm:cxn modelId="{6C7C40D2-4949-4685-82FC-338EA433213E}" type="presParOf" srcId="{86110D62-7A33-4DDF-B503-0C6C569FAB32}" destId="{30914935-4B69-4E97-85D3-2E7F764E6E04}" srcOrd="0" destOrd="0" presId="urn:microsoft.com/office/officeart/2005/8/layout/hierarchy3"/>
    <dgm:cxn modelId="{17BC9C87-AF9E-48C7-90B0-C5E3FEE93287}" type="presParOf" srcId="{30914935-4B69-4E97-85D3-2E7F764E6E04}" destId="{78CAE7F4-2275-44BE-9D90-E13FEC47B501}" srcOrd="0" destOrd="0" presId="urn:microsoft.com/office/officeart/2005/8/layout/hierarchy3"/>
    <dgm:cxn modelId="{46137801-9302-4A37-895C-C170403851AA}" type="presParOf" srcId="{30914935-4B69-4E97-85D3-2E7F764E6E04}" destId="{05227415-FD06-4636-BB67-9B245FC18398}" srcOrd="1" destOrd="0" presId="urn:microsoft.com/office/officeart/2005/8/layout/hierarchy3"/>
    <dgm:cxn modelId="{0C058BCF-C5CE-4FC9-88F3-B3AE229457CF}" type="presParOf" srcId="{86110D62-7A33-4DDF-B503-0C6C569FAB32}" destId="{1863179A-F3CD-432F-B914-DD5844D805B5}" srcOrd="1" destOrd="0" presId="urn:microsoft.com/office/officeart/2005/8/layout/hierarchy3"/>
    <dgm:cxn modelId="{972817B9-2E4F-4997-91CC-50109B65BC2B}" type="presParOf" srcId="{36A15B0B-123E-4EBF-8B59-B863F94307CF}" destId="{D2E8ABF6-3D0E-4864-BFF4-0909E56B4176}" srcOrd="2" destOrd="0" presId="urn:microsoft.com/office/officeart/2005/8/layout/hierarchy3"/>
    <dgm:cxn modelId="{78AC5E49-E73C-423E-8857-4CCC6EFEE586}" type="presParOf" srcId="{D2E8ABF6-3D0E-4864-BFF4-0909E56B4176}" destId="{90AC5589-1E31-4C08-A023-EB15566438E8}" srcOrd="0" destOrd="0" presId="urn:microsoft.com/office/officeart/2005/8/layout/hierarchy3"/>
    <dgm:cxn modelId="{F1327865-5571-4691-BACF-BAA3B93924F9}" type="presParOf" srcId="{90AC5589-1E31-4C08-A023-EB15566438E8}" destId="{6C76471E-42D2-4329-9BA3-5506AD258CAC}" srcOrd="0" destOrd="0" presId="urn:microsoft.com/office/officeart/2005/8/layout/hierarchy3"/>
    <dgm:cxn modelId="{3CBEE3E6-D595-41AE-8FDD-58554B3F808E}" type="presParOf" srcId="{90AC5589-1E31-4C08-A023-EB15566438E8}" destId="{34C02DD0-2D49-4627-B500-6DCDB462C0D5}" srcOrd="1" destOrd="0" presId="urn:microsoft.com/office/officeart/2005/8/layout/hierarchy3"/>
    <dgm:cxn modelId="{1D51F825-6FC9-4EE1-88D2-C166A0E9EE56}" type="presParOf" srcId="{D2E8ABF6-3D0E-4864-BFF4-0909E56B4176}" destId="{D4ACC07A-39F4-40F7-91BA-87CA03ECEA9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A18A5-F754-4739-A29B-B24AD6DE7737}">
      <dsp:nvSpPr>
        <dsp:cNvPr id="0" name=""/>
        <dsp:cNvSpPr/>
      </dsp:nvSpPr>
      <dsp:spPr>
        <a:xfrm>
          <a:off x="0" y="209499"/>
          <a:ext cx="5744684" cy="212771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GB" sz="1800" kern="1200">
              <a:latin typeface="Calibri Light" panose="020F0302020204030204"/>
            </a:rPr>
            <a:t>Online</a:t>
          </a:r>
          <a:r>
            <a:rPr lang="en-GB" sz="1800" kern="1200"/>
            <a:t> shopping is growing day</a:t>
          </a:r>
          <a:r>
            <a:rPr lang="en-GB" sz="1800" kern="1200">
              <a:latin typeface="Calibri Light" panose="020F0302020204030204"/>
            </a:rPr>
            <a:t> by</a:t>
          </a:r>
          <a:r>
            <a:rPr lang="en-GB" sz="1800" kern="1200"/>
            <a:t> day.</a:t>
          </a:r>
          <a:r>
            <a:rPr lang="en-GB" sz="1800" kern="1200">
              <a:latin typeface="Calibri Light" panose="020F0302020204030204"/>
            </a:rPr>
            <a:t> For</a:t>
          </a:r>
          <a:r>
            <a:rPr lang="en-GB" sz="1800" kern="1200"/>
            <a:t> purchasing goods and services with the help of virtual </a:t>
          </a:r>
          <a:r>
            <a:rPr lang="en-GB" sz="1800" kern="1200">
              <a:latin typeface="Calibri Light" panose="020F0302020204030204"/>
            </a:rPr>
            <a:t>cards are used in online transactions</a:t>
          </a:r>
          <a:r>
            <a:rPr lang="en-GB" sz="1800" kern="1200"/>
            <a:t> and physical card for offline </a:t>
          </a:r>
          <a:r>
            <a:rPr lang="en-GB" sz="1800" kern="1200">
              <a:latin typeface="Calibri Light" panose="020F0302020204030204"/>
            </a:rPr>
            <a:t>transactions</a:t>
          </a:r>
          <a:r>
            <a:rPr lang="en-GB" sz="1800" kern="1200"/>
            <a:t>.</a:t>
          </a:r>
          <a:endParaRPr lang="en-US" sz="1800" kern="1200"/>
        </a:p>
      </dsp:txBody>
      <dsp:txXfrm>
        <a:off x="103867" y="313366"/>
        <a:ext cx="5536950" cy="1919984"/>
      </dsp:txXfrm>
    </dsp:sp>
    <dsp:sp modelId="{B8CDC3A4-E7CB-4187-94D9-BAD3D75DEF51}">
      <dsp:nvSpPr>
        <dsp:cNvPr id="0" name=""/>
        <dsp:cNvSpPr/>
      </dsp:nvSpPr>
      <dsp:spPr>
        <a:xfrm>
          <a:off x="0" y="2389058"/>
          <a:ext cx="5744684" cy="2127718"/>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In physical-card based purchase, the cardholder presents his card physically to a merchant for making a payment , if the cardholder does not realize the loss of card, it can lead to substantial financial loss to the credit card company. In online payment mode, attackers need only little information for doing fraudulent transaction (secure code, card number, expiration date etc.)</a:t>
          </a:r>
          <a:endParaRPr lang="en-US" sz="1800" kern="1200"/>
        </a:p>
      </dsp:txBody>
      <dsp:txXfrm>
        <a:off x="103867" y="2492925"/>
        <a:ext cx="5536950" cy="19199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BB2761-4620-4397-9789-72FE952B294F}">
      <dsp:nvSpPr>
        <dsp:cNvPr id="0" name=""/>
        <dsp:cNvSpPr/>
      </dsp:nvSpPr>
      <dsp:spPr>
        <a:xfrm>
          <a:off x="991" y="2244170"/>
          <a:ext cx="2319392" cy="1159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t>Unsupervised learning is the training of machine using information that is neither classified nor labelled and allowing the algorithm to act on that information without guidance.</a:t>
          </a:r>
          <a:endParaRPr lang="en-US" sz="1100" kern="1200"/>
        </a:p>
      </dsp:txBody>
      <dsp:txXfrm>
        <a:off x="34957" y="2278136"/>
        <a:ext cx="2251460" cy="1091764"/>
      </dsp:txXfrm>
    </dsp:sp>
    <dsp:sp modelId="{78CAE7F4-2275-44BE-9D90-E13FEC47B501}">
      <dsp:nvSpPr>
        <dsp:cNvPr id="0" name=""/>
        <dsp:cNvSpPr/>
      </dsp:nvSpPr>
      <dsp:spPr>
        <a:xfrm>
          <a:off x="2900232" y="2244170"/>
          <a:ext cx="2319392" cy="1159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t>Here the task of machine is to group unsorted information according to similarities, patterns and differences without any prior training of data.</a:t>
          </a:r>
          <a:endParaRPr lang="en-US" sz="1100" kern="1200"/>
        </a:p>
      </dsp:txBody>
      <dsp:txXfrm>
        <a:off x="2934198" y="2278136"/>
        <a:ext cx="2251460" cy="1091764"/>
      </dsp:txXfrm>
    </dsp:sp>
    <dsp:sp modelId="{6C76471E-42D2-4329-9BA3-5506AD258CAC}">
      <dsp:nvSpPr>
        <dsp:cNvPr id="0" name=""/>
        <dsp:cNvSpPr/>
      </dsp:nvSpPr>
      <dsp:spPr>
        <a:xfrm>
          <a:off x="5799473" y="2244170"/>
          <a:ext cx="2319392" cy="11596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kern="1200"/>
            <a:t>Unlike supervised learning, no teacher is provided that means no training will be given to the machine. Therefore machine is restricted to find the hidden structure in unlabelled data by our self.</a:t>
          </a:r>
          <a:endParaRPr lang="en-US" sz="1100" kern="1200"/>
        </a:p>
      </dsp:txBody>
      <dsp:txXfrm>
        <a:off x="5833439" y="2278136"/>
        <a:ext cx="2251460" cy="10917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2419" y="596019"/>
            <a:ext cx="10014008"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092419" y="3886200"/>
            <a:ext cx="10014008"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27572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804467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2419" y="3270699"/>
            <a:ext cx="10014008" cy="1823305"/>
          </a:xfrm>
        </p:spPr>
        <p:txBody>
          <a:bodyPr anchor="b">
            <a:normAutofit/>
          </a:bodyPr>
          <a:lstStyle>
            <a:lvl1pPr algn="r">
              <a:defRPr sz="2800" b="0" cap="all"/>
            </a:lvl1pPr>
          </a:lstStyle>
          <a:p>
            <a:r>
              <a:rPr lang="en-US"/>
              <a:t>Click to edit Master title style</a:t>
            </a:r>
          </a:p>
        </p:txBody>
      </p:sp>
      <p:sp>
        <p:nvSpPr>
          <p:cNvPr id="3" name="Text Placeholder 2"/>
          <p:cNvSpPr>
            <a:spLocks noGrp="1"/>
          </p:cNvSpPr>
          <p:nvPr>
            <p:ph type="body" idx="1"/>
          </p:nvPr>
        </p:nvSpPr>
        <p:spPr>
          <a:xfrm>
            <a:off x="1092419" y="5103810"/>
            <a:ext cx="10014008"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67292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91130" y="2060899"/>
            <a:ext cx="4913431"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41" y="2060898"/>
            <a:ext cx="4918985"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2715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75075" y="2060898"/>
            <a:ext cx="4529484"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1130" y="2786028"/>
            <a:ext cx="4913431"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46867" y="2060899"/>
            <a:ext cx="455956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20" y="2786028"/>
            <a:ext cx="493536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29408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42336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32153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30" y="1754928"/>
            <a:ext cx="3639364" cy="1371600"/>
          </a:xfrm>
        </p:spPr>
        <p:txBody>
          <a:bodyPr anchor="b">
            <a:normAutofit/>
          </a:bodyPr>
          <a:lstStyle>
            <a:lvl1pPr algn="l">
              <a:defRPr sz="2200" b="0"/>
            </a:lvl1pPr>
          </a:lstStyle>
          <a:p>
            <a:r>
              <a:rPr lang="en-US"/>
              <a:t>Click to edit Master title style</a:t>
            </a:r>
          </a:p>
        </p:txBody>
      </p:sp>
      <p:sp>
        <p:nvSpPr>
          <p:cNvPr id="3" name="Content Placeholder 2"/>
          <p:cNvSpPr>
            <a:spLocks noGrp="1"/>
          </p:cNvSpPr>
          <p:nvPr>
            <p:ph idx="1"/>
          </p:nvPr>
        </p:nvSpPr>
        <p:spPr>
          <a:xfrm>
            <a:off x="5105142" y="596019"/>
            <a:ext cx="6001285"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91130" y="3126528"/>
            <a:ext cx="3639364"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0129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30" y="1898269"/>
            <a:ext cx="5898404" cy="1371600"/>
          </a:xfrm>
        </p:spPr>
        <p:txBody>
          <a:bodyPr anchor="b">
            <a:normAutofit/>
          </a:bodyPr>
          <a:lstStyle>
            <a:lvl1pPr algn="l">
              <a:defRPr sz="2400" b="0"/>
            </a:lvl1pPr>
          </a:lstStyle>
          <a:p>
            <a:r>
              <a:rPr lang="en-US"/>
              <a:t>Click to edit Master title style</a:t>
            </a:r>
          </a:p>
        </p:txBody>
      </p:sp>
      <p:sp>
        <p:nvSpPr>
          <p:cNvPr id="14" name="Picture Placeholder 2"/>
          <p:cNvSpPr>
            <a:spLocks noGrp="1" noChangeAspect="1"/>
          </p:cNvSpPr>
          <p:nvPr>
            <p:ph type="pic" idx="1"/>
          </p:nvPr>
        </p:nvSpPr>
        <p:spPr>
          <a:xfrm>
            <a:off x="7353923" y="-18288"/>
            <a:ext cx="3333416"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089758" y="3269869"/>
            <a:ext cx="5898404"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31532" y="6181345"/>
            <a:ext cx="958003" cy="365125"/>
          </a:xfrm>
        </p:spPr>
        <p:txBody>
          <a:bodyPr/>
          <a:lstStyle/>
          <a:p>
            <a:fld id="{B61BEF0D-F0BB-DE4B-95CE-6DB70DBA9567}" type="datetimeFigureOut">
              <a:rPr lang="en-US" dirty="0"/>
              <a:pPr/>
              <a:t>11/21/2021</a:t>
            </a:fld>
            <a:endParaRPr lang="en-US"/>
          </a:p>
        </p:txBody>
      </p:sp>
      <p:sp>
        <p:nvSpPr>
          <p:cNvPr id="6" name="Footer Placeholder 5"/>
          <p:cNvSpPr>
            <a:spLocks noGrp="1"/>
          </p:cNvSpPr>
          <p:nvPr>
            <p:ph type="ftr" sz="quarter" idx="11"/>
          </p:nvPr>
        </p:nvSpPr>
        <p:spPr>
          <a:xfrm>
            <a:off x="1091131" y="6181345"/>
            <a:ext cx="4940400" cy="365125"/>
          </a:xfrm>
        </p:spPr>
        <p:txBody>
          <a:bodyPr/>
          <a:lstStyle/>
          <a:p>
            <a:endParaRPr lang="en-US"/>
          </a:p>
        </p:txBody>
      </p:sp>
      <p:sp>
        <p:nvSpPr>
          <p:cNvPr id="7" name="Slide Number Placeholder 6"/>
          <p:cNvSpPr>
            <a:spLocks noGrp="1"/>
          </p:cNvSpPr>
          <p:nvPr>
            <p:ph type="sldNum" sz="quarter" idx="12"/>
          </p:nvPr>
        </p:nvSpPr>
        <p:spPr>
          <a:xfrm>
            <a:off x="10699016" y="6181344"/>
            <a:ext cx="406915" cy="329250"/>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9007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3570" y="4377486"/>
            <a:ext cx="9884009" cy="907505"/>
          </a:xfrm>
        </p:spPr>
        <p:txBody>
          <a:bodyPr anchor="b">
            <a:normAutofit/>
          </a:bodyPr>
          <a:lstStyle>
            <a:lvl1pPr algn="l">
              <a:defRPr sz="2000" b="0"/>
            </a:lvl1pPr>
          </a:lstStyle>
          <a:p>
            <a:r>
              <a:rPr lang="en-US"/>
              <a:t>Click to edit Master title style</a:t>
            </a:r>
          </a:p>
        </p:txBody>
      </p:sp>
      <p:sp>
        <p:nvSpPr>
          <p:cNvPr id="3" name="Picture Placeholder 2"/>
          <p:cNvSpPr>
            <a:spLocks noGrp="1" noChangeAspect="1"/>
          </p:cNvSpPr>
          <p:nvPr>
            <p:ph type="pic" idx="1"/>
          </p:nvPr>
        </p:nvSpPr>
        <p:spPr>
          <a:xfrm>
            <a:off x="1223571" y="996188"/>
            <a:ext cx="9735236"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223570" y="5284990"/>
            <a:ext cx="9884009"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11/21/2021</a:t>
            </a:fld>
            <a:endParaRPr lang="en-US"/>
          </a:p>
        </p:txBody>
      </p:sp>
      <p:sp>
        <p:nvSpPr>
          <p:cNvPr id="6" name="Footer Placeholder 5"/>
          <p:cNvSpPr>
            <a:spLocks noGrp="1"/>
          </p:cNvSpPr>
          <p:nvPr>
            <p:ph type="ftr" sz="quarter" idx="11"/>
          </p:nvPr>
        </p:nvSpPr>
        <p:spPr>
          <a:xfrm>
            <a:off x="1223571" y="6181345"/>
            <a:ext cx="7116371" cy="365125"/>
          </a:xfrm>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51980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29" y="596018"/>
            <a:ext cx="10015299" cy="3137782"/>
          </a:xfrm>
        </p:spPr>
        <p:txBody>
          <a:bodyPr anchor="ctr">
            <a:normAutofit/>
          </a:bodyPr>
          <a:lstStyle>
            <a:lvl1pPr algn="l">
              <a:defRPr sz="2800" b="0" cap="all"/>
            </a:lvl1pPr>
          </a:lstStyle>
          <a:p>
            <a:r>
              <a:rPr lang="en-US"/>
              <a:t>Click to edit Master title style</a:t>
            </a:r>
          </a:p>
        </p:txBody>
      </p:sp>
      <p:sp>
        <p:nvSpPr>
          <p:cNvPr id="3" name="Text Placeholder 2"/>
          <p:cNvSpPr>
            <a:spLocks noGrp="1"/>
          </p:cNvSpPr>
          <p:nvPr>
            <p:ph type="body" idx="1"/>
          </p:nvPr>
        </p:nvSpPr>
        <p:spPr>
          <a:xfrm>
            <a:off x="1091129" y="4343400"/>
            <a:ext cx="10015299"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507121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778425" y="860276"/>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518430" y="29859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590" y="596019"/>
            <a:ext cx="9298820"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675248" y="3650606"/>
            <a:ext cx="8841504"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091130" y="4641206"/>
            <a:ext cx="10015297"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13021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1129" y="3603566"/>
            <a:ext cx="10016451" cy="1468800"/>
          </a:xfrm>
        </p:spPr>
        <p:txBody>
          <a:bodyPr anchor="b">
            <a:normAutofit/>
          </a:bodyPr>
          <a:lstStyle>
            <a:lvl1pPr algn="l">
              <a:defRPr sz="2800" b="0" cap="all"/>
            </a:lvl1pPr>
          </a:lstStyle>
          <a:p>
            <a:r>
              <a:rPr lang="en-US"/>
              <a:t>Click to edit Master title style</a:t>
            </a:r>
          </a:p>
        </p:txBody>
      </p:sp>
      <p:sp>
        <p:nvSpPr>
          <p:cNvPr id="3" name="Text Placeholder 2"/>
          <p:cNvSpPr>
            <a:spLocks noGrp="1"/>
          </p:cNvSpPr>
          <p:nvPr>
            <p:ph type="body" idx="1"/>
          </p:nvPr>
        </p:nvSpPr>
        <p:spPr>
          <a:xfrm>
            <a:off x="1094687" y="5072366"/>
            <a:ext cx="10016452"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4772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778425" y="75385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6" name="TextBox 15"/>
          <p:cNvSpPr txBox="1"/>
          <p:nvPr/>
        </p:nvSpPr>
        <p:spPr>
          <a:xfrm>
            <a:off x="10516742" y="2879498"/>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590" y="596019"/>
            <a:ext cx="9298820"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091129" y="3886200"/>
            <a:ext cx="10016451"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91129" y="4939862"/>
            <a:ext cx="10016451"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1385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91129" y="596018"/>
            <a:ext cx="10015297" cy="2756783"/>
          </a:xfrm>
        </p:spPr>
        <p:txBody>
          <a:bodyPr vert="horz" lIns="91440" tIns="45720" rIns="91440" bIns="45720" rtlCol="0" anchor="ctr">
            <a:normAutofit/>
          </a:bodyPr>
          <a:lstStyle>
            <a:lvl1pPr>
              <a:defRPr lang="en-US" sz="2800" b="0" dirty="0"/>
            </a:lvl1pPr>
          </a:lstStyle>
          <a:p>
            <a:pPr marL="0" lvl="0"/>
            <a:r>
              <a:rPr lang="en-US"/>
              <a:t>Click to edit Master title style</a:t>
            </a:r>
          </a:p>
        </p:txBody>
      </p:sp>
      <p:sp>
        <p:nvSpPr>
          <p:cNvPr id="10" name="Text Placeholder 9"/>
          <p:cNvSpPr>
            <a:spLocks noGrp="1"/>
          </p:cNvSpPr>
          <p:nvPr>
            <p:ph type="body" sz="quarter" idx="13"/>
          </p:nvPr>
        </p:nvSpPr>
        <p:spPr>
          <a:xfrm>
            <a:off x="1091129" y="3682942"/>
            <a:ext cx="10015297"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91129" y="4732224"/>
            <a:ext cx="10015296"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71106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091130" y="596018"/>
            <a:ext cx="10015297" cy="131248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60388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5611" y="596018"/>
            <a:ext cx="2370816" cy="55060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91130" y="596018"/>
            <a:ext cx="7498849" cy="550604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7677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1130" y="596018"/>
            <a:ext cx="10015297" cy="131248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91131" y="2060898"/>
            <a:ext cx="10015296" cy="404116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8735611" y="6178261"/>
            <a:ext cx="1716619"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11/21/2021</a:t>
            </a:fld>
            <a:endParaRPr lang="en-US"/>
          </a:p>
        </p:txBody>
      </p:sp>
      <p:sp>
        <p:nvSpPr>
          <p:cNvPr id="5" name="Footer Placeholder 4"/>
          <p:cNvSpPr>
            <a:spLocks noGrp="1"/>
          </p:cNvSpPr>
          <p:nvPr>
            <p:ph type="ftr" sz="quarter" idx="3"/>
          </p:nvPr>
        </p:nvSpPr>
        <p:spPr>
          <a:xfrm>
            <a:off x="1091130" y="6178261"/>
            <a:ext cx="7498849"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56270" y="6178261"/>
            <a:ext cx="551311"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83000596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2800" kern="1200" cap="all">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18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30000"/>
        <a:buFont typeface="Arial"/>
        <a:buChar char="•"/>
        <a:defRPr sz="16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30000"/>
        <a:buFont typeface="Arial"/>
        <a:buChar char="•"/>
        <a:defRPr sz="14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30000"/>
        <a:buFont typeface="Arial"/>
        <a:buChar char="•"/>
        <a:defRPr sz="12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tileex.xyz/cs/electronicky-obchod-madagaskaru-2018/"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freepngimg.com/png/9533-atm-card-transparent"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www.teinspira.com/como-reducir-el-riesgo-de-devoluciones-de-cargo-en-tu-empresa/"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schabell.org/2020/10/payments-architecture-fraud-detection-example.htm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767289" y="1296537"/>
            <a:ext cx="4220967" cy="1907840"/>
          </a:xfrm>
        </p:spPr>
        <p:txBody>
          <a:bodyPr vert="horz" lIns="91440" tIns="45720" rIns="91440" bIns="45720" rtlCol="0" anchor="b">
            <a:normAutofit fontScale="90000"/>
          </a:bodyPr>
          <a:lstStyle/>
          <a:p>
            <a:pPr algn="l"/>
            <a:r>
              <a:rPr lang="en-US" sz="4800">
                <a:solidFill>
                  <a:schemeClr val="bg1"/>
                </a:solidFill>
              </a:rPr>
              <a:t>CREDIT CARD FRUAD DETECTION</a:t>
            </a:r>
            <a:endParaRPr lang="en-US">
              <a:solidFill>
                <a:schemeClr val="bg1"/>
              </a:solidFill>
            </a:endParaRPr>
          </a:p>
        </p:txBody>
      </p:sp>
      <p:grpSp>
        <p:nvGrpSpPr>
          <p:cNvPr id="35" name="Group 34">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36"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7"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7">
            <a:extLst>
              <a:ext uri="{FF2B5EF4-FFF2-40B4-BE49-F238E27FC236}">
                <a16:creationId xmlns:a16="http://schemas.microsoft.com/office/drawing/2014/main" id="{30521798-1E8A-4730-9117-41E4427D81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11851" y="891906"/>
            <a:ext cx="2376229" cy="2376229"/>
          </a:xfrm>
          <a:prstGeom prst="rect">
            <a:avLst/>
          </a:prstGeom>
        </p:spPr>
      </p:pic>
      <p:sp>
        <p:nvSpPr>
          <p:cNvPr id="3" name="Subtitle 2"/>
          <p:cNvSpPr>
            <a:spLocks noGrp="1"/>
          </p:cNvSpPr>
          <p:nvPr>
            <p:ph type="subTitle" idx="1"/>
          </p:nvPr>
        </p:nvSpPr>
        <p:spPr>
          <a:xfrm>
            <a:off x="767290" y="3428999"/>
            <a:ext cx="4075054" cy="2741213"/>
          </a:xfrm>
        </p:spPr>
        <p:txBody>
          <a:bodyPr vert="horz" lIns="91440" tIns="45720" rIns="91440" bIns="45720" rtlCol="0" anchor="t">
            <a:normAutofit fontScale="85000" lnSpcReduction="20000"/>
          </a:bodyPr>
          <a:lstStyle/>
          <a:p>
            <a:pPr indent="-228600" algn="l">
              <a:buFont typeface="Arial" panose="020B0604020202020204" pitchFamily="34" charset="0"/>
              <a:buChar char="•"/>
            </a:pPr>
            <a:r>
              <a:rPr lang="en-US" sz="2000">
                <a:solidFill>
                  <a:schemeClr val="bg1"/>
                </a:solidFill>
              </a:rPr>
              <a:t>By:-</a:t>
            </a:r>
          </a:p>
          <a:p>
            <a:pPr indent="-228600" algn="l">
              <a:buFont typeface="Arial" panose="020B0604020202020204" pitchFamily="34" charset="0"/>
              <a:buChar char="•"/>
            </a:pPr>
            <a:r>
              <a:rPr lang="en-US" sz="2000">
                <a:solidFill>
                  <a:schemeClr val="bg1"/>
                </a:solidFill>
              </a:rPr>
              <a:t>RA1911003010361 </a:t>
            </a:r>
            <a:endParaRPr lang="en-US">
              <a:solidFill>
                <a:schemeClr val="bg1"/>
              </a:solidFill>
            </a:endParaRPr>
          </a:p>
          <a:p>
            <a:pPr algn="l"/>
            <a:r>
              <a:rPr lang="en-US" sz="2000" err="1">
                <a:solidFill>
                  <a:schemeClr val="bg1"/>
                </a:solidFill>
              </a:rPr>
              <a:t>Alla</a:t>
            </a:r>
            <a:r>
              <a:rPr lang="en-US" sz="2000">
                <a:solidFill>
                  <a:schemeClr val="bg1"/>
                </a:solidFill>
              </a:rPr>
              <a:t> Rohith Reddy </a:t>
            </a:r>
            <a:endParaRPr lang="en-US">
              <a:solidFill>
                <a:schemeClr val="bg1"/>
              </a:solidFill>
              <a:cs typeface="Calibri"/>
            </a:endParaRPr>
          </a:p>
          <a:p>
            <a:pPr indent="-228600" algn="l">
              <a:buFont typeface="Arial" panose="020B0604020202020204" pitchFamily="34" charset="0"/>
              <a:buChar char="•"/>
            </a:pPr>
            <a:r>
              <a:rPr lang="en-US" sz="2000">
                <a:solidFill>
                  <a:schemeClr val="bg1"/>
                </a:solidFill>
              </a:rPr>
              <a:t>RA1911003010373 </a:t>
            </a:r>
            <a:endParaRPr lang="en-US" sz="2000">
              <a:solidFill>
                <a:schemeClr val="bg1"/>
              </a:solidFill>
              <a:cs typeface="Calibri"/>
            </a:endParaRPr>
          </a:p>
          <a:p>
            <a:pPr algn="l"/>
            <a:r>
              <a:rPr lang="en-US" sz="2000">
                <a:solidFill>
                  <a:schemeClr val="bg1"/>
                </a:solidFill>
              </a:rPr>
              <a:t>Krishna </a:t>
            </a:r>
            <a:r>
              <a:rPr lang="en-US" sz="2000" err="1">
                <a:solidFill>
                  <a:schemeClr val="bg1"/>
                </a:solidFill>
              </a:rPr>
              <a:t>Prabeesh</a:t>
            </a:r>
            <a:r>
              <a:rPr lang="en-US" sz="2000">
                <a:solidFill>
                  <a:schemeClr val="bg1"/>
                </a:solidFill>
              </a:rPr>
              <a:t> Kakarla</a:t>
            </a:r>
            <a:endParaRPr lang="en-US">
              <a:solidFill>
                <a:schemeClr val="bg1"/>
              </a:solidFill>
              <a:cs typeface="Calibri" panose="020F0502020204030204"/>
            </a:endParaRPr>
          </a:p>
          <a:p>
            <a:pPr indent="-228600" algn="l">
              <a:buFont typeface="Arial" panose="020B0604020202020204" pitchFamily="34" charset="0"/>
              <a:buChar char="•"/>
            </a:pPr>
            <a:r>
              <a:rPr lang="en-US" sz="2000">
                <a:solidFill>
                  <a:schemeClr val="bg1"/>
                </a:solidFill>
              </a:rPr>
              <a:t>RA1911003010378 </a:t>
            </a:r>
            <a:endParaRPr lang="en-US" sz="2000">
              <a:solidFill>
                <a:schemeClr val="bg1"/>
              </a:solidFill>
              <a:cs typeface="Calibri"/>
            </a:endParaRPr>
          </a:p>
          <a:p>
            <a:pPr algn="l"/>
            <a:r>
              <a:rPr lang="en-US" sz="2000">
                <a:solidFill>
                  <a:schemeClr val="bg1"/>
                </a:solidFill>
                <a:ea typeface="+mn-lt"/>
                <a:cs typeface="+mn-lt"/>
              </a:rPr>
              <a:t>K. Purna Chandra Kishore</a:t>
            </a:r>
          </a:p>
          <a:p>
            <a:pPr indent="-228600" algn="l">
              <a:buChar char="•"/>
            </a:pPr>
            <a:r>
              <a:rPr lang="en-US" sz="2000">
                <a:solidFill>
                  <a:schemeClr val="bg1"/>
                </a:solidFill>
                <a:cs typeface="Calibri"/>
              </a:rPr>
              <a:t>RA1911003010368</a:t>
            </a:r>
            <a:endParaRPr lang="en-US" sz="2000">
              <a:solidFill>
                <a:schemeClr val="bg1"/>
              </a:solidFill>
            </a:endParaRPr>
          </a:p>
          <a:p>
            <a:pPr algn="l"/>
            <a:r>
              <a:rPr lang="en-US" sz="2000">
                <a:solidFill>
                  <a:schemeClr val="bg1"/>
                </a:solidFill>
                <a:cs typeface="Calibri"/>
              </a:rPr>
              <a:t>Parth</a:t>
            </a:r>
          </a:p>
          <a:p>
            <a:pPr algn="l"/>
            <a:endParaRPr lang="en-US" sz="2000">
              <a:solidFill>
                <a:schemeClr val="bg1"/>
              </a:solidFill>
              <a:cs typeface="Calibri"/>
            </a:endParaRPr>
          </a:p>
          <a:p>
            <a:pPr algn="l"/>
            <a:endParaRPr lang="en-US" sz="2000">
              <a:solidFill>
                <a:schemeClr val="bg1"/>
              </a:solidFill>
              <a:cs typeface="Calibri"/>
            </a:endParaRPr>
          </a:p>
          <a:p>
            <a:pPr algn="l"/>
            <a:endParaRPr lang="en-US" sz="2000">
              <a:solidFill>
                <a:schemeClr val="bg1"/>
              </a:solidFill>
              <a:cs typeface="Calibri"/>
            </a:endParaRPr>
          </a:p>
        </p:txBody>
      </p:sp>
      <p:pic>
        <p:nvPicPr>
          <p:cNvPr id="11" name="Picture 12" descr="Card Credit Debit · Free image on Pixabay">
            <a:extLst>
              <a:ext uri="{FF2B5EF4-FFF2-40B4-BE49-F238E27FC236}">
                <a16:creationId xmlns:a16="http://schemas.microsoft.com/office/drawing/2014/main" id="{BB854E2E-1CFC-480C-BDD9-1EF67CFDE0F3}"/>
              </a:ext>
            </a:extLst>
          </p:cNvPr>
          <p:cNvPicPr>
            <a:picLocks noChangeAspect="1"/>
          </p:cNvPicPr>
          <p:nvPr/>
        </p:nvPicPr>
        <p:blipFill>
          <a:blip r:embed="rId4"/>
          <a:stretch>
            <a:fillRect/>
          </a:stretch>
        </p:blipFill>
        <p:spPr>
          <a:xfrm>
            <a:off x="7118517" y="3606465"/>
            <a:ext cx="3770118" cy="2262071"/>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CPU with binary numbers and blueprint">
            <a:extLst>
              <a:ext uri="{FF2B5EF4-FFF2-40B4-BE49-F238E27FC236}">
                <a16:creationId xmlns:a16="http://schemas.microsoft.com/office/drawing/2014/main" id="{8C6D3DAE-F13E-4497-A9D3-E4877B2138DB}"/>
              </a:ext>
            </a:extLst>
          </p:cNvPr>
          <p:cNvPicPr>
            <a:picLocks noChangeAspect="1"/>
          </p:cNvPicPr>
          <p:nvPr/>
        </p:nvPicPr>
        <p:blipFill rotWithShape="1">
          <a:blip r:embed="rId2"/>
          <a:srcRect l="11006" t="9092" r="24346" b="-7"/>
          <a:stretch/>
        </p:blipFill>
        <p:spPr>
          <a:xfrm>
            <a:off x="3522468" y="10"/>
            <a:ext cx="8669532" cy="6857990"/>
          </a:xfrm>
          <a:prstGeom prst="rect">
            <a:avLst/>
          </a:prstGeom>
        </p:spPr>
      </p:pic>
      <p:sp>
        <p:nvSpPr>
          <p:cNvPr id="52" name="Rectangle 5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098E4-8853-4F56-98E4-F69377D0B5E7}"/>
              </a:ext>
            </a:extLst>
          </p:cNvPr>
          <p:cNvSpPr>
            <a:spLocks noGrp="1"/>
          </p:cNvSpPr>
          <p:nvPr>
            <p:ph type="title"/>
          </p:nvPr>
        </p:nvSpPr>
        <p:spPr>
          <a:xfrm>
            <a:off x="371094" y="1161288"/>
            <a:ext cx="3438144" cy="1124712"/>
          </a:xfrm>
        </p:spPr>
        <p:txBody>
          <a:bodyPr anchor="b">
            <a:normAutofit/>
          </a:bodyPr>
          <a:lstStyle/>
          <a:p>
            <a:r>
              <a:rPr lang="en-GB" sz="2800">
                <a:cs typeface="Calibri Light"/>
              </a:rPr>
              <a:t>UNSUPERVISED LEARNING</a:t>
            </a:r>
            <a:endParaRPr lang="en-GB" sz="2800"/>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8" name="Content Placeholder 2">
            <a:extLst>
              <a:ext uri="{FF2B5EF4-FFF2-40B4-BE49-F238E27FC236}">
                <a16:creationId xmlns:a16="http://schemas.microsoft.com/office/drawing/2014/main" id="{207934B1-E9B8-41B2-8C78-3E45A5AD5E41}"/>
              </a:ext>
            </a:extLst>
          </p:cNvPr>
          <p:cNvGraphicFramePr>
            <a:graphicFrameLocks noGrp="1"/>
          </p:cNvGraphicFramePr>
          <p:nvPr>
            <p:ph idx="1"/>
            <p:extLst>
              <p:ext uri="{D42A27DB-BD31-4B8C-83A1-F6EECF244321}">
                <p14:modId xmlns:p14="http://schemas.microsoft.com/office/powerpoint/2010/main" val="3029234778"/>
              </p:ext>
            </p:extLst>
          </p:nvPr>
        </p:nvGraphicFramePr>
        <p:xfrm>
          <a:off x="371094" y="920210"/>
          <a:ext cx="8119857" cy="5648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9430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271F1-BC12-40F9-AF18-913F2E19DA99}"/>
              </a:ext>
            </a:extLst>
          </p:cNvPr>
          <p:cNvSpPr>
            <a:spLocks noGrp="1"/>
          </p:cNvSpPr>
          <p:nvPr>
            <p:ph type="title"/>
          </p:nvPr>
        </p:nvSpPr>
        <p:spPr>
          <a:xfrm>
            <a:off x="7493369" y="245582"/>
            <a:ext cx="4087306" cy="1724548"/>
          </a:xfrm>
        </p:spPr>
        <p:txBody>
          <a:bodyPr vert="horz" lIns="91440" tIns="45720" rIns="91440" bIns="45720" rtlCol="0" anchor="b">
            <a:normAutofit/>
          </a:bodyPr>
          <a:lstStyle/>
          <a:p>
            <a:r>
              <a:rPr lang="en-US" sz="5400"/>
              <a:t>ALGORITHM USED...</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can of a human brain in a neurology clinic">
            <a:extLst>
              <a:ext uri="{FF2B5EF4-FFF2-40B4-BE49-F238E27FC236}">
                <a16:creationId xmlns:a16="http://schemas.microsoft.com/office/drawing/2014/main" id="{D9E2D129-9A8F-4576-BACB-521275482E64}"/>
              </a:ext>
            </a:extLst>
          </p:cNvPr>
          <p:cNvPicPr>
            <a:picLocks noChangeAspect="1"/>
          </p:cNvPicPr>
          <p:nvPr/>
        </p:nvPicPr>
        <p:blipFill rotWithShape="1">
          <a:blip r:embed="rId2"/>
          <a:srcRect l="23134" r="4"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6468814D-25D9-451C-839E-9FDFEFF59DF9}"/>
              </a:ext>
            </a:extLst>
          </p:cNvPr>
          <p:cNvSpPr txBox="1"/>
          <p:nvPr/>
        </p:nvSpPr>
        <p:spPr>
          <a:xfrm>
            <a:off x="7499230" y="2122098"/>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ea typeface="+mn-lt"/>
                <a:cs typeface="+mn-lt"/>
              </a:rPr>
              <a:t>Logistic regression...</a:t>
            </a:r>
            <a:endParaRPr lang="en-US" sz="2400"/>
          </a:p>
        </p:txBody>
      </p:sp>
      <p:sp>
        <p:nvSpPr>
          <p:cNvPr id="6" name="TextBox 5">
            <a:extLst>
              <a:ext uri="{FF2B5EF4-FFF2-40B4-BE49-F238E27FC236}">
                <a16:creationId xmlns:a16="http://schemas.microsoft.com/office/drawing/2014/main" id="{572F68A0-E498-483B-84F2-DAA94D16297C}"/>
              </a:ext>
            </a:extLst>
          </p:cNvPr>
          <p:cNvSpPr txBox="1"/>
          <p:nvPr/>
        </p:nvSpPr>
        <p:spPr>
          <a:xfrm>
            <a:off x="7498332" y="2782558"/>
            <a:ext cx="382150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mn-lt"/>
                <a:cs typeface="+mn-lt"/>
              </a:rPr>
              <a:t>Logistic regression  is a statistical model that in its basic form uses a logistic function to model a binary dependent variable, although many more complex extension exist. In regression analysis , logit regression(</a:t>
            </a:r>
            <a:r>
              <a:rPr lang="en-GB" err="1">
                <a:ea typeface="+mn-lt"/>
                <a:cs typeface="+mn-lt"/>
              </a:rPr>
              <a:t>a.k.a</a:t>
            </a:r>
            <a:r>
              <a:rPr lang="en-GB">
                <a:ea typeface="+mn-lt"/>
                <a:cs typeface="+mn-lt"/>
              </a:rPr>
              <a:t> Logistic Regression) is , estimating the parameters of a logistic model (a form of binary regression). Mathematically, a binary logistic model has a dependent variable with two possible values.</a:t>
            </a:r>
            <a:endParaRPr lang="en-US"/>
          </a:p>
        </p:txBody>
      </p:sp>
    </p:spTree>
    <p:extLst>
      <p:ext uri="{BB962C8B-B14F-4D97-AF65-F5344CB8AC3E}">
        <p14:creationId xmlns:p14="http://schemas.microsoft.com/office/powerpoint/2010/main" val="1693009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graphical user interface&#10;&#10;Description automatically generated">
            <a:extLst>
              <a:ext uri="{FF2B5EF4-FFF2-40B4-BE49-F238E27FC236}">
                <a16:creationId xmlns:a16="http://schemas.microsoft.com/office/drawing/2014/main" id="{CB9248CB-A29F-4930-B9AE-AC98AFEDFDE1}"/>
              </a:ext>
            </a:extLst>
          </p:cNvPr>
          <p:cNvPicPr>
            <a:picLocks noChangeAspect="1"/>
          </p:cNvPicPr>
          <p:nvPr/>
        </p:nvPicPr>
        <p:blipFill rotWithShape="1">
          <a:blip r:embed="rId2"/>
          <a:srcRect t="9565" r="-1" b="9499"/>
          <a:stretch/>
        </p:blipFill>
        <p:spPr>
          <a:xfrm>
            <a:off x="838200" y="233807"/>
            <a:ext cx="10468866" cy="5888737"/>
          </a:xfrm>
          <a:prstGeom prst="rect">
            <a:avLst/>
          </a:prstGeom>
          <a:ln w="28575">
            <a:solidFill>
              <a:schemeClr val="bg1"/>
            </a:solidFill>
          </a:ln>
        </p:spPr>
      </p:pic>
    </p:spTree>
    <p:extLst>
      <p:ext uri="{BB962C8B-B14F-4D97-AF65-F5344CB8AC3E}">
        <p14:creationId xmlns:p14="http://schemas.microsoft.com/office/powerpoint/2010/main" val="24806430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49E19555-4714-4040-8EEA-415B3B0A0D57}"/>
              </a:ext>
            </a:extLst>
          </p:cNvPr>
          <p:cNvPicPr>
            <a:picLocks noChangeAspect="1"/>
          </p:cNvPicPr>
          <p:nvPr/>
        </p:nvPicPr>
        <p:blipFill rotWithShape="1">
          <a:blip r:embed="rId2">
            <a:alphaModFix amt="35000"/>
          </a:blip>
          <a:srcRect t="3674" b="6326"/>
          <a:stretch/>
        </p:blipFill>
        <p:spPr>
          <a:xfrm>
            <a:off x="20" y="10"/>
            <a:ext cx="12188930" cy="6857990"/>
          </a:xfrm>
          <a:prstGeom prst="rect">
            <a:avLst/>
          </a:prstGeom>
        </p:spPr>
      </p:pic>
      <p:sp>
        <p:nvSpPr>
          <p:cNvPr id="2" name="Title 1">
            <a:extLst>
              <a:ext uri="{FF2B5EF4-FFF2-40B4-BE49-F238E27FC236}">
                <a16:creationId xmlns:a16="http://schemas.microsoft.com/office/drawing/2014/main" id="{89E583F6-FB79-4FD4-B761-AC55CED62CA7}"/>
              </a:ext>
            </a:extLst>
          </p:cNvPr>
          <p:cNvSpPr>
            <a:spLocks noGrp="1"/>
          </p:cNvSpPr>
          <p:nvPr>
            <p:ph type="title"/>
          </p:nvPr>
        </p:nvSpPr>
        <p:spPr>
          <a:xfrm>
            <a:off x="838199" y="1065862"/>
            <a:ext cx="6052955" cy="4726276"/>
          </a:xfrm>
        </p:spPr>
        <p:txBody>
          <a:bodyPr vert="horz" lIns="91440" tIns="45720" rIns="91440" bIns="45720" rtlCol="0">
            <a:normAutofit/>
          </a:bodyPr>
          <a:lstStyle/>
          <a:p>
            <a:pPr algn="r"/>
            <a:r>
              <a:rPr lang="en-US" sz="8000">
                <a:ln w="22225">
                  <a:solidFill>
                    <a:srgbClr val="FFFFFF"/>
                  </a:solidFill>
                </a:ln>
                <a:noFill/>
              </a:rPr>
              <a:t>FETCHING DATASET</a:t>
            </a:r>
            <a:endParaRPr lang="en-US" sz="8000">
              <a:ln w="22225">
                <a:solidFill>
                  <a:srgbClr val="FFFFFF"/>
                </a:solidFill>
              </a:ln>
              <a:noFill/>
              <a:cs typeface="Calibri Light"/>
            </a:endParaRP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1D233D89-D1EB-4598-829E-AFEF176035F5}"/>
              </a:ext>
            </a:extLst>
          </p:cNvPr>
          <p:cNvSpPr>
            <a:spLocks noGrp="1"/>
          </p:cNvSpPr>
          <p:nvPr>
            <p:ph idx="1"/>
          </p:nvPr>
        </p:nvSpPr>
        <p:spPr>
          <a:xfrm>
            <a:off x="7608724" y="1849029"/>
            <a:ext cx="3860002" cy="4726276"/>
          </a:xfrm>
        </p:spPr>
        <p:txBody>
          <a:bodyPr vert="horz" lIns="91440" tIns="45720" rIns="91440" bIns="45720" rtlCol="0" anchor="ctr">
            <a:normAutofit/>
          </a:bodyPr>
          <a:lstStyle/>
          <a:p>
            <a:pPr>
              <a:buFont typeface="Wingdings" panose="020B0604020202020204" pitchFamily="34" charset="0"/>
              <a:buChar char="Ø"/>
            </a:pPr>
            <a:r>
              <a:rPr lang="en-US" sz="2000">
                <a:solidFill>
                  <a:srgbClr val="FFFFFF"/>
                </a:solidFill>
                <a:ea typeface="+mn-lt"/>
                <a:cs typeface="+mn-lt"/>
              </a:rPr>
              <a:t>The Dataset that is used for credit card fraud detection is derived from the Kaggle.</a:t>
            </a:r>
            <a:endParaRPr lang="en-US" sz="2000">
              <a:solidFill>
                <a:srgbClr val="FFFFFF"/>
              </a:solidFill>
              <a:cs typeface="Calibri"/>
            </a:endParaRPr>
          </a:p>
          <a:p>
            <a:pPr>
              <a:buFont typeface="Wingdings" panose="020B0604020202020204" pitchFamily="34" charset="0"/>
              <a:buChar char="Ø"/>
            </a:pPr>
            <a:r>
              <a:rPr lang="en-US" sz="2000">
                <a:solidFill>
                  <a:srgbClr val="FFFFFF"/>
                </a:solidFill>
                <a:ea typeface="+mn-lt"/>
                <a:cs typeface="+mn-lt"/>
              </a:rPr>
              <a:t>Kaggle is the online community of data scientist and Machine learners.</a:t>
            </a:r>
            <a:endParaRPr lang="en-US" sz="2000">
              <a:solidFill>
                <a:srgbClr val="FFFFFF"/>
              </a:solidFill>
              <a:cs typeface="Calibri"/>
            </a:endParaRPr>
          </a:p>
          <a:p>
            <a:pPr>
              <a:buFont typeface="Wingdings" panose="020B0604020202020204" pitchFamily="34" charset="0"/>
              <a:buChar char="Ø"/>
            </a:pPr>
            <a:r>
              <a:rPr lang="en-US" sz="2000">
                <a:solidFill>
                  <a:srgbClr val="FFFFFF"/>
                </a:solidFill>
                <a:ea typeface="+mn-lt"/>
                <a:cs typeface="+mn-lt"/>
              </a:rPr>
              <a:t>Kaggle allows users to find and publish data sets, explore and build models in a web-based data science project and solve challenges.</a:t>
            </a:r>
            <a:endParaRPr lang="en-US" sz="2000">
              <a:solidFill>
                <a:srgbClr val="FFFFFF"/>
              </a:solidFill>
              <a:cs typeface="Calibri"/>
            </a:endParaRPr>
          </a:p>
          <a:p>
            <a:pPr>
              <a:buFont typeface="Wingdings" panose="020B0604020202020204" pitchFamily="34" charset="0"/>
              <a:buChar char="Ø"/>
            </a:pPr>
            <a:endParaRPr lang="en-US" sz="2000">
              <a:solidFill>
                <a:srgbClr val="FFFFFF"/>
              </a:solidFill>
              <a:cs typeface="Calibri"/>
            </a:endParaRPr>
          </a:p>
          <a:p>
            <a:endParaRPr lang="en-US" sz="2000">
              <a:solidFill>
                <a:srgbClr val="FFFFFF"/>
              </a:solidFill>
              <a:cs typeface="Calibri"/>
            </a:endParaRPr>
          </a:p>
          <a:p>
            <a:endParaRPr lang="en-US" sz="2000">
              <a:solidFill>
                <a:srgbClr val="FFFFFF"/>
              </a:solidFill>
              <a:cs typeface="Calibri"/>
            </a:endParaRPr>
          </a:p>
          <a:p>
            <a:endParaRPr lang="en-US" sz="2000">
              <a:solidFill>
                <a:srgbClr val="FFFFFF"/>
              </a:solidFill>
              <a:cs typeface="Calibri"/>
            </a:endParaRPr>
          </a:p>
        </p:txBody>
      </p:sp>
    </p:spTree>
    <p:extLst>
      <p:ext uri="{BB962C8B-B14F-4D97-AF65-F5344CB8AC3E}">
        <p14:creationId xmlns:p14="http://schemas.microsoft.com/office/powerpoint/2010/main" val="3911183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DDAB32C-0CB4-45AC-97DB-06C7D30503FA}"/>
              </a:ext>
            </a:extLst>
          </p:cNvPr>
          <p:cNvPicPr>
            <a:picLocks noChangeAspect="1"/>
          </p:cNvPicPr>
          <p:nvPr/>
        </p:nvPicPr>
        <p:blipFill rotWithShape="1">
          <a:blip r:embed="rId2">
            <a:alphaModFix amt="35000"/>
          </a:blip>
          <a:srcRect t="1415" b="14315"/>
          <a:stretch/>
        </p:blipFill>
        <p:spPr>
          <a:xfrm>
            <a:off x="20" y="1"/>
            <a:ext cx="12191980" cy="6857999"/>
          </a:xfrm>
          <a:prstGeom prst="rect">
            <a:avLst/>
          </a:prstGeom>
        </p:spPr>
      </p:pic>
      <p:sp>
        <p:nvSpPr>
          <p:cNvPr id="2" name="Title 1">
            <a:extLst>
              <a:ext uri="{FF2B5EF4-FFF2-40B4-BE49-F238E27FC236}">
                <a16:creationId xmlns:a16="http://schemas.microsoft.com/office/drawing/2014/main" id="{2246225B-B295-48FA-9EEF-5C815C85DB83}"/>
              </a:ext>
            </a:extLst>
          </p:cNvPr>
          <p:cNvSpPr>
            <a:spLocks noGrp="1"/>
          </p:cNvSpPr>
          <p:nvPr>
            <p:ph type="title"/>
          </p:nvPr>
        </p:nvSpPr>
        <p:spPr>
          <a:xfrm>
            <a:off x="838199" y="1065862"/>
            <a:ext cx="6052955" cy="4726276"/>
          </a:xfrm>
        </p:spPr>
        <p:txBody>
          <a:bodyPr vert="horz" lIns="91440" tIns="45720" rIns="91440" bIns="45720" rtlCol="0">
            <a:normAutofit/>
          </a:bodyPr>
          <a:lstStyle/>
          <a:p>
            <a:pPr algn="r"/>
            <a:r>
              <a:rPr lang="en-US" sz="6600">
                <a:ln w="22225">
                  <a:solidFill>
                    <a:srgbClr val="FFFFFF"/>
                  </a:solidFill>
                </a:ln>
                <a:noFill/>
              </a:rPr>
              <a:t>ADVANTAGES OF LOGISTIC REGRESSION</a:t>
            </a:r>
            <a:endParaRPr lang="en-US" sz="6600">
              <a:ln w="22225">
                <a:solidFill>
                  <a:srgbClr val="FFFFFF"/>
                </a:solidFill>
              </a:ln>
              <a:cs typeface="Calibri Light"/>
            </a:endParaRPr>
          </a:p>
        </p:txBody>
      </p:sp>
      <p:cxnSp>
        <p:nvCxnSpPr>
          <p:cNvPr id="23" name="Straight Connector 2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Subtitle 3">
            <a:extLst>
              <a:ext uri="{FF2B5EF4-FFF2-40B4-BE49-F238E27FC236}">
                <a16:creationId xmlns:a16="http://schemas.microsoft.com/office/drawing/2014/main" id="{10A87CFF-6DB7-4CA0-9B3E-BFDC4499E19E}"/>
              </a:ext>
            </a:extLst>
          </p:cNvPr>
          <p:cNvSpPr>
            <a:spLocks noGrp="1"/>
          </p:cNvSpPr>
          <p:nvPr>
            <p:ph idx="1"/>
          </p:nvPr>
        </p:nvSpPr>
        <p:spPr>
          <a:xfrm>
            <a:off x="7534641" y="1065862"/>
            <a:ext cx="3860002" cy="4726276"/>
          </a:xfrm>
        </p:spPr>
        <p:txBody>
          <a:bodyPr anchor="ctr">
            <a:normAutofit/>
          </a:bodyPr>
          <a:lstStyle/>
          <a:p>
            <a:r>
              <a:rPr lang="en-GB" sz="2000">
                <a:solidFill>
                  <a:srgbClr val="FFFFFF"/>
                </a:solidFill>
                <a:ea typeface="+mn-lt"/>
                <a:cs typeface="+mn-lt"/>
              </a:rPr>
              <a:t>The results obtained by the Logistic Regression algorithm obtains better results compared to any other Algorithms.</a:t>
            </a:r>
            <a:endParaRPr lang="en-GB" sz="2000">
              <a:solidFill>
                <a:srgbClr val="FFFFFF"/>
              </a:solidFill>
              <a:cs typeface="Calibri" panose="020F0502020204030204"/>
            </a:endParaRPr>
          </a:p>
          <a:p>
            <a:r>
              <a:rPr lang="en-GB" sz="2000">
                <a:solidFill>
                  <a:srgbClr val="FFFFFF"/>
                </a:solidFill>
                <a:ea typeface="+mn-lt"/>
                <a:cs typeface="+mn-lt"/>
              </a:rPr>
              <a:t>The Accuracy obtained was almost equal to cent percent which proves using of Logistic algorithm gives best results.</a:t>
            </a:r>
            <a:endParaRPr lang="en-GB" sz="2000">
              <a:solidFill>
                <a:srgbClr val="FFFFFF"/>
              </a:solidFill>
              <a:cs typeface="Calibri"/>
            </a:endParaRPr>
          </a:p>
          <a:p>
            <a:endParaRPr lang="en-GB" sz="2000">
              <a:solidFill>
                <a:srgbClr val="FFFFFF"/>
              </a:solidFill>
              <a:cs typeface="Calibri"/>
            </a:endParaRPr>
          </a:p>
        </p:txBody>
      </p:sp>
    </p:spTree>
    <p:extLst>
      <p:ext uri="{BB962C8B-B14F-4D97-AF65-F5344CB8AC3E}">
        <p14:creationId xmlns:p14="http://schemas.microsoft.com/office/powerpoint/2010/main" val="3045913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F18C6-ECC9-4932-BA87-0AE23897FA06}"/>
              </a:ext>
            </a:extLst>
          </p:cNvPr>
          <p:cNvSpPr>
            <a:spLocks noGrp="1"/>
          </p:cNvSpPr>
          <p:nvPr>
            <p:ph type="title"/>
          </p:nvPr>
        </p:nvSpPr>
        <p:spPr>
          <a:xfrm>
            <a:off x="7464614" y="331845"/>
            <a:ext cx="4087306" cy="1508888"/>
          </a:xfrm>
        </p:spPr>
        <p:txBody>
          <a:bodyPr vert="horz" lIns="91440" tIns="45720" rIns="91440" bIns="45720" rtlCol="0" anchor="b">
            <a:normAutofit/>
          </a:bodyPr>
          <a:lstStyle/>
          <a:p>
            <a:r>
              <a:rPr lang="en-US" sz="4600"/>
              <a:t>SYSTEM REQUIREMENTS</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adlock on computer motherboard">
            <a:extLst>
              <a:ext uri="{FF2B5EF4-FFF2-40B4-BE49-F238E27FC236}">
                <a16:creationId xmlns:a16="http://schemas.microsoft.com/office/drawing/2014/main" id="{C127AD4A-0BF2-4024-AAF3-5A9C2BCDDAFC}"/>
              </a:ext>
            </a:extLst>
          </p:cNvPr>
          <p:cNvPicPr>
            <a:picLocks noChangeAspect="1"/>
          </p:cNvPicPr>
          <p:nvPr/>
        </p:nvPicPr>
        <p:blipFill rotWithShape="1">
          <a:blip r:embed="rId2"/>
          <a:srcRect l="1742" r="29853" b="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Box 3">
            <a:extLst>
              <a:ext uri="{FF2B5EF4-FFF2-40B4-BE49-F238E27FC236}">
                <a16:creationId xmlns:a16="http://schemas.microsoft.com/office/drawing/2014/main" id="{F978019D-988E-4888-8697-267A970A572B}"/>
              </a:ext>
            </a:extLst>
          </p:cNvPr>
          <p:cNvSpPr txBox="1"/>
          <p:nvPr/>
        </p:nvSpPr>
        <p:spPr>
          <a:xfrm>
            <a:off x="7470475" y="2021456"/>
            <a:ext cx="4094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a:ea typeface="+mn-lt"/>
                <a:cs typeface="+mn-lt"/>
              </a:rPr>
              <a:t>Hardware Requirements:</a:t>
            </a:r>
            <a:endParaRPr lang="en-US" sz="2800"/>
          </a:p>
        </p:txBody>
      </p:sp>
      <p:sp>
        <p:nvSpPr>
          <p:cNvPr id="6" name="TextBox 5">
            <a:extLst>
              <a:ext uri="{FF2B5EF4-FFF2-40B4-BE49-F238E27FC236}">
                <a16:creationId xmlns:a16="http://schemas.microsoft.com/office/drawing/2014/main" id="{F8037C89-2FF0-4469-864C-8EFDF8EFD7C2}"/>
              </a:ext>
            </a:extLst>
          </p:cNvPr>
          <p:cNvSpPr txBox="1"/>
          <p:nvPr/>
        </p:nvSpPr>
        <p:spPr>
          <a:xfrm>
            <a:off x="7469577" y="2638784"/>
            <a:ext cx="37639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LcParenR"/>
            </a:pPr>
            <a:r>
              <a:rPr lang="en-GB">
                <a:ea typeface="+mn-lt"/>
                <a:cs typeface="+mn-lt"/>
              </a:rPr>
              <a:t>RAM: 4GB and Higher</a:t>
            </a:r>
          </a:p>
          <a:p>
            <a:pPr marL="342900" indent="-342900">
              <a:buAutoNum type="alphaLcParenR"/>
            </a:pPr>
            <a:r>
              <a:rPr lang="en-GB">
                <a:ea typeface="+mn-lt"/>
                <a:cs typeface="+mn-lt"/>
              </a:rPr>
              <a:t> Processor: Intel i3 and above</a:t>
            </a:r>
          </a:p>
          <a:p>
            <a:pPr marL="342900" indent="-342900">
              <a:buAutoNum type="alphaLcParenR"/>
            </a:pPr>
            <a:r>
              <a:rPr lang="en-GB">
                <a:ea typeface="+mn-lt"/>
                <a:cs typeface="+mn-lt"/>
              </a:rPr>
              <a:t>Hard Disk: 500GB Minimum</a:t>
            </a:r>
          </a:p>
        </p:txBody>
      </p:sp>
      <p:sp>
        <p:nvSpPr>
          <p:cNvPr id="7" name="TextBox 6">
            <a:extLst>
              <a:ext uri="{FF2B5EF4-FFF2-40B4-BE49-F238E27FC236}">
                <a16:creationId xmlns:a16="http://schemas.microsoft.com/office/drawing/2014/main" id="{1039F728-7B3B-4821-8FEC-E522DE895899}"/>
              </a:ext>
            </a:extLst>
          </p:cNvPr>
          <p:cNvSpPr txBox="1"/>
          <p:nvPr/>
        </p:nvSpPr>
        <p:spPr>
          <a:xfrm>
            <a:off x="7468678" y="3658678"/>
            <a:ext cx="33758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ea typeface="+mn-lt"/>
                <a:cs typeface="+mn-lt"/>
              </a:rPr>
              <a:t>Software Requirements:</a:t>
            </a:r>
            <a:endParaRPr lang="en-US" sz="2400"/>
          </a:p>
        </p:txBody>
      </p:sp>
      <p:sp>
        <p:nvSpPr>
          <p:cNvPr id="8" name="TextBox 7">
            <a:extLst>
              <a:ext uri="{FF2B5EF4-FFF2-40B4-BE49-F238E27FC236}">
                <a16:creationId xmlns:a16="http://schemas.microsoft.com/office/drawing/2014/main" id="{2720F3D8-9AD2-4C16-A5A7-081DB43A23BC}"/>
              </a:ext>
            </a:extLst>
          </p:cNvPr>
          <p:cNvSpPr txBox="1"/>
          <p:nvPr/>
        </p:nvSpPr>
        <p:spPr>
          <a:xfrm>
            <a:off x="7467780" y="4204119"/>
            <a:ext cx="36921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Tx/>
              <a:buAutoNum type="alphaLcPeriod"/>
            </a:pPr>
            <a:r>
              <a:rPr lang="en-GB">
                <a:cs typeface="Calibri"/>
              </a:rPr>
              <a:t>OS : windows or Linux</a:t>
            </a:r>
          </a:p>
          <a:p>
            <a:pPr marL="342900" indent="-342900">
              <a:buFontTx/>
              <a:buAutoNum type="alphaLcPeriod"/>
            </a:pPr>
            <a:r>
              <a:rPr lang="en-GB">
                <a:cs typeface="Calibri"/>
              </a:rPr>
              <a:t>Python</a:t>
            </a:r>
            <a:r>
              <a:rPr lang="en-GB">
                <a:ea typeface="+mn-lt"/>
                <a:cs typeface="+mn-lt"/>
              </a:rPr>
              <a:t> IDE: python 2.7.x and above  or </a:t>
            </a:r>
            <a:r>
              <a:rPr lang="en-GB" err="1">
                <a:ea typeface="+mn-lt"/>
                <a:cs typeface="+mn-lt"/>
              </a:rPr>
              <a:t>Jupyter</a:t>
            </a:r>
            <a:r>
              <a:rPr lang="en-GB">
                <a:ea typeface="+mn-lt"/>
                <a:cs typeface="+mn-lt"/>
              </a:rPr>
              <a:t> Notebook .</a:t>
            </a:r>
            <a:endParaRPr lang="en-GB">
              <a:cs typeface="Calibri"/>
            </a:endParaRPr>
          </a:p>
          <a:p>
            <a:pPr marL="342900" indent="-342900">
              <a:buFontTx/>
              <a:buAutoNum type="alphaLcPeriod"/>
            </a:pPr>
            <a:r>
              <a:rPr lang="en-GB">
                <a:ea typeface="+mn-lt"/>
                <a:cs typeface="+mn-lt"/>
              </a:rPr>
              <a:t>Setup tools and pip to be installed for 3,6 and above. Language Python</a:t>
            </a:r>
            <a:endParaRPr lang="en-GB">
              <a:cs typeface="Calibri"/>
            </a:endParaRPr>
          </a:p>
          <a:p>
            <a:pPr>
              <a:buFont typeface="Arial"/>
              <a:buChar char="•"/>
            </a:pPr>
            <a:endParaRPr lang="en-GB">
              <a:cs typeface="Calibri"/>
            </a:endParaRPr>
          </a:p>
          <a:p>
            <a:pPr>
              <a:buFont typeface="Arial"/>
              <a:buChar char="•"/>
            </a:pPr>
            <a:endParaRPr lang="en-GB">
              <a:cs typeface="Calibri"/>
            </a:endParaRPr>
          </a:p>
          <a:p>
            <a:pPr marL="342900" indent="-342900">
              <a:buFontTx/>
              <a:buAutoNum type="alphaLcPeriod"/>
            </a:pPr>
            <a:endParaRPr lang="en-GB">
              <a:cs typeface="Calibri"/>
            </a:endParaRPr>
          </a:p>
        </p:txBody>
      </p:sp>
    </p:spTree>
    <p:extLst>
      <p:ext uri="{BB962C8B-B14F-4D97-AF65-F5344CB8AC3E}">
        <p14:creationId xmlns:p14="http://schemas.microsoft.com/office/powerpoint/2010/main" val="1384056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754BF-8436-46E8-8AD7-AE99F73C2475}"/>
              </a:ext>
            </a:extLst>
          </p:cNvPr>
          <p:cNvSpPr>
            <a:spLocks noGrp="1"/>
          </p:cNvSpPr>
          <p:nvPr>
            <p:ph type="title"/>
          </p:nvPr>
        </p:nvSpPr>
        <p:spPr>
          <a:xfrm>
            <a:off x="2311147" y="365760"/>
            <a:ext cx="7569706" cy="1288238"/>
          </a:xfrm>
        </p:spPr>
        <p:txBody>
          <a:bodyPr anchor="ctr">
            <a:normAutofit/>
          </a:bodyPr>
          <a:lstStyle/>
          <a:p>
            <a:pPr algn="ctr"/>
            <a:r>
              <a:rPr lang="en-GB" sz="4100">
                <a:cs typeface="Calibri Light"/>
              </a:rPr>
              <a:t>CONCLUSION AND FUTURE SCOPE</a:t>
            </a:r>
            <a:endParaRPr lang="en-GB" sz="4100"/>
          </a:p>
        </p:txBody>
      </p:sp>
      <p:sp>
        <p:nvSpPr>
          <p:cNvPr id="3" name="Content Placeholder 2">
            <a:extLst>
              <a:ext uri="{FF2B5EF4-FFF2-40B4-BE49-F238E27FC236}">
                <a16:creationId xmlns:a16="http://schemas.microsoft.com/office/drawing/2014/main" id="{B0A4DD3D-7A9E-4ADE-8913-45F059808A80}"/>
              </a:ext>
            </a:extLst>
          </p:cNvPr>
          <p:cNvSpPr>
            <a:spLocks noGrp="1"/>
          </p:cNvSpPr>
          <p:nvPr>
            <p:ph idx="1"/>
          </p:nvPr>
        </p:nvSpPr>
        <p:spPr>
          <a:xfrm>
            <a:off x="2165569" y="1956816"/>
            <a:ext cx="7860863" cy="4024884"/>
          </a:xfrm>
        </p:spPr>
        <p:txBody>
          <a:bodyPr vert="horz" lIns="91440" tIns="45720" rIns="91440" bIns="45720" rtlCol="0" anchor="t">
            <a:normAutofit/>
          </a:bodyPr>
          <a:lstStyle/>
          <a:p>
            <a:r>
              <a:rPr lang="en-GB" sz="2200">
                <a:ea typeface="+mn-lt"/>
                <a:cs typeface="+mn-lt"/>
              </a:rPr>
              <a:t> Fraud Detection system have become essential for banks and financial institution, to minimize their losses.</a:t>
            </a:r>
            <a:endParaRPr lang="en-GB" sz="2200">
              <a:cs typeface="Calibri" panose="020F0502020204030204"/>
            </a:endParaRPr>
          </a:p>
          <a:p>
            <a:r>
              <a:rPr lang="en-GB" sz="2200">
                <a:ea typeface="+mn-lt"/>
                <a:cs typeface="+mn-lt"/>
              </a:rPr>
              <a:t> However, there is a lack of published literature on credit card fraud detection techniques, due to the unavailable credit card transaction dataset for researches . </a:t>
            </a:r>
          </a:p>
          <a:p>
            <a:r>
              <a:rPr lang="en-GB" sz="2200">
                <a:ea typeface="+mn-lt"/>
                <a:cs typeface="+mn-lt"/>
              </a:rPr>
              <a:t>We designed a system to detect fraud in credit card transaction. This system is capable of providing most of the essential features required to detect fraudulent and legitimate transactions.</a:t>
            </a:r>
            <a:endParaRPr lang="en-GB" sz="2200">
              <a:cs typeface="Calibri" panose="020F0502020204030204"/>
            </a:endParaRPr>
          </a:p>
          <a:p>
            <a:r>
              <a:rPr lang="en-GB" sz="2200">
                <a:ea typeface="+mn-lt"/>
                <a:cs typeface="+mn-lt"/>
              </a:rPr>
              <a:t>The dataset available on the day to day processing may become outdated, it is necessary to have updated data for effective fraud behaviour identification.</a:t>
            </a:r>
            <a:endParaRPr lang="en-GB" sz="2200">
              <a:cs typeface="Calibri" panose="020F0502020204030204"/>
            </a:endParaRPr>
          </a:p>
          <a:p>
            <a:endParaRPr lang="en-GB" sz="2200">
              <a:cs typeface="Calibri" panose="020F0502020204030204"/>
            </a:endParaRPr>
          </a:p>
          <a:p>
            <a:endParaRPr lang="en-GB" sz="2200">
              <a:cs typeface="Calibri" panose="020F0502020204030204"/>
            </a:endParaRPr>
          </a:p>
          <a:p>
            <a:endParaRPr lang="en-GB" sz="2200">
              <a:cs typeface="Calibri" panose="020F0502020204030204"/>
            </a:endParaRPr>
          </a:p>
          <a:p>
            <a:endParaRPr lang="en-GB" sz="2200">
              <a:cs typeface="Calibri" panose="020F0502020204030204"/>
            </a:endParaRPr>
          </a:p>
          <a:p>
            <a:pPr>
              <a:buFont typeface="Courier New" panose="020B0604020202020204" pitchFamily="34" charset="0"/>
              <a:buChar char="o"/>
            </a:pPr>
            <a:endParaRPr lang="en-GB" sz="2200">
              <a:cs typeface="Calibri" panose="020F0502020204030204"/>
            </a:endParaRPr>
          </a:p>
        </p:txBody>
      </p:sp>
    </p:spTree>
    <p:extLst>
      <p:ext uri="{BB962C8B-B14F-4D97-AF65-F5344CB8AC3E}">
        <p14:creationId xmlns:p14="http://schemas.microsoft.com/office/powerpoint/2010/main" val="3247099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Freeform: Shape 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2B24394-0914-428F-A6E7-9287008FAD43}"/>
              </a:ext>
            </a:extLst>
          </p:cNvPr>
          <p:cNvSpPr>
            <a:spLocks noGrp="1"/>
          </p:cNvSpPr>
          <p:nvPr>
            <p:ph type="title"/>
          </p:nvPr>
        </p:nvSpPr>
        <p:spPr>
          <a:xfrm>
            <a:off x="804671" y="365125"/>
            <a:ext cx="3405821" cy="3117038"/>
          </a:xfrm>
        </p:spPr>
        <p:txBody>
          <a:bodyPr anchor="ctr">
            <a:normAutofit/>
          </a:bodyPr>
          <a:lstStyle/>
          <a:p>
            <a:r>
              <a:rPr lang="en-GB">
                <a:cs typeface="Calibri Light"/>
              </a:rPr>
              <a:t>REFERENCES</a:t>
            </a:r>
            <a:endParaRPr lang="en-GB"/>
          </a:p>
        </p:txBody>
      </p:sp>
      <p:sp>
        <p:nvSpPr>
          <p:cNvPr id="3" name="Content Placeholder 2">
            <a:extLst>
              <a:ext uri="{FF2B5EF4-FFF2-40B4-BE49-F238E27FC236}">
                <a16:creationId xmlns:a16="http://schemas.microsoft.com/office/drawing/2014/main" id="{CB641FE4-3B7B-4654-8CD5-DE725578C561}"/>
              </a:ext>
            </a:extLst>
          </p:cNvPr>
          <p:cNvSpPr>
            <a:spLocks noGrp="1"/>
          </p:cNvSpPr>
          <p:nvPr>
            <p:ph idx="1"/>
          </p:nvPr>
        </p:nvSpPr>
        <p:spPr>
          <a:xfrm>
            <a:off x="6338500" y="1851395"/>
            <a:ext cx="5156364" cy="4832498"/>
          </a:xfrm>
        </p:spPr>
        <p:txBody>
          <a:bodyPr vert="horz" lIns="91440" tIns="45720" rIns="91440" bIns="45720" rtlCol="0" anchor="ctr">
            <a:normAutofit/>
          </a:bodyPr>
          <a:lstStyle/>
          <a:p>
            <a:pPr marL="514350" indent="-514350">
              <a:buAutoNum type="arabicPeriod"/>
            </a:pPr>
            <a:r>
              <a:rPr lang="en-GB" sz="2000">
                <a:ea typeface="+mn-lt"/>
                <a:cs typeface="+mn-lt"/>
              </a:rPr>
              <a:t>Aggarwal, Charu c. "Outlier analysis." Data mining, Springer International Publishing, 2015.</a:t>
            </a:r>
            <a:endParaRPr lang="en-GB" sz="2000">
              <a:cs typeface="Calibri" panose="020F0502020204030204"/>
            </a:endParaRPr>
          </a:p>
          <a:p>
            <a:pPr marL="514350" indent="-514350">
              <a:buAutoNum type="arabicPeriod"/>
            </a:pPr>
            <a:r>
              <a:rPr lang="en-GB" sz="2000">
                <a:ea typeface="+mn-lt"/>
                <a:cs typeface="+mn-lt"/>
              </a:rPr>
              <a:t>Salazar, Addisson, et al. "Automatic credit card fraud detection based on non-linear signal processing." </a:t>
            </a:r>
            <a:r>
              <a:rPr lang="en-GB" sz="2000" err="1">
                <a:ea typeface="+mn-lt"/>
                <a:cs typeface="+mn-lt"/>
              </a:rPr>
              <a:t>Securit</a:t>
            </a:r>
            <a:r>
              <a:rPr lang="en-GB" sz="2000">
                <a:ea typeface="+mn-lt"/>
                <a:cs typeface="+mn-lt"/>
              </a:rPr>
              <a:t> Technology (ICCST), 2012 IEE.</a:t>
            </a:r>
            <a:endParaRPr lang="en-GB" sz="2000">
              <a:cs typeface="Calibri" panose="020F0502020204030204"/>
            </a:endParaRPr>
          </a:p>
          <a:p>
            <a:pPr marL="514350" indent="-514350">
              <a:buAutoNum type="arabicPeriod"/>
            </a:pPr>
            <a:r>
              <a:rPr lang="en-GB" sz="2000">
                <a:ea typeface="+mn-lt"/>
                <a:cs typeface="+mn-lt"/>
              </a:rPr>
              <a:t>Aurelien Geron's, "Hands-on Machine Learning with Scikit-Learn, </a:t>
            </a:r>
            <a:r>
              <a:rPr lang="en-GB" sz="2000" err="1">
                <a:ea typeface="+mn-lt"/>
                <a:cs typeface="+mn-lt"/>
              </a:rPr>
              <a:t>Keras</a:t>
            </a:r>
            <a:r>
              <a:rPr lang="en-GB" sz="2000">
                <a:ea typeface="+mn-lt"/>
                <a:cs typeface="+mn-lt"/>
              </a:rPr>
              <a:t> and TensorFlow", </a:t>
            </a:r>
            <a:r>
              <a:rPr lang="en-GB" sz="2000" err="1">
                <a:ea typeface="+mn-lt"/>
                <a:cs typeface="+mn-lt"/>
              </a:rPr>
              <a:t>Shroff'O'Reilly</a:t>
            </a:r>
            <a:r>
              <a:rPr lang="en-GB" sz="2000">
                <a:ea typeface="+mn-lt"/>
                <a:cs typeface="+mn-lt"/>
              </a:rPr>
              <a:t>, 2019.</a:t>
            </a:r>
          </a:p>
          <a:p>
            <a:pPr marL="514350" indent="-514350">
              <a:buAutoNum type="arabicPeriod"/>
            </a:pPr>
            <a:r>
              <a:rPr lang="en-GB" sz="2000">
                <a:ea typeface="+mn-lt"/>
                <a:cs typeface="+mn-lt"/>
              </a:rPr>
              <a:t>Gupta, S.C. "Fundamental of Statistics". Himalya Publishing Housing, 2018. THE GUEST</a:t>
            </a:r>
            <a:endParaRPr lang="en-GB" sz="2000">
              <a:cs typeface="Calibri" panose="020F0502020204030204"/>
            </a:endParaRPr>
          </a:p>
          <a:p>
            <a:pPr marL="514350" indent="-514350">
              <a:buAutoNum type="arabicPeriod"/>
            </a:pPr>
            <a:endParaRPr lang="en-GB" sz="2000">
              <a:cs typeface="Calibri" panose="020F0502020204030204"/>
            </a:endParaRPr>
          </a:p>
          <a:p>
            <a:pPr marL="514350" indent="-514350">
              <a:buAutoNum type="arabicPeriod"/>
            </a:pPr>
            <a:endParaRPr lang="en-GB" sz="2000">
              <a:cs typeface="Calibri" panose="020F0502020204030204"/>
            </a:endParaRPr>
          </a:p>
          <a:p>
            <a:endParaRPr lang="en-GB" sz="2000">
              <a:cs typeface="Calibri" panose="020F0502020204030204"/>
            </a:endParaRPr>
          </a:p>
          <a:p>
            <a:endParaRPr lang="en-GB" sz="2000">
              <a:cs typeface="Calibri" panose="020F0502020204030204"/>
            </a:endParaRPr>
          </a:p>
          <a:p>
            <a:pPr marL="514350" indent="-514350">
              <a:buAutoNum type="arabicPeriod"/>
            </a:pPr>
            <a:endParaRPr lang="en-GB" sz="2000">
              <a:cs typeface="Calibri" panose="020F0502020204030204"/>
            </a:endParaRPr>
          </a:p>
        </p:txBody>
      </p:sp>
    </p:spTree>
    <p:extLst>
      <p:ext uri="{BB962C8B-B14F-4D97-AF65-F5344CB8AC3E}">
        <p14:creationId xmlns:p14="http://schemas.microsoft.com/office/powerpoint/2010/main" val="237004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4" descr="Businessperson on a computer">
            <a:extLst>
              <a:ext uri="{FF2B5EF4-FFF2-40B4-BE49-F238E27FC236}">
                <a16:creationId xmlns:a16="http://schemas.microsoft.com/office/drawing/2014/main" id="{91109447-7D18-48FA-8AC8-5DFD22693EAC}"/>
              </a:ext>
            </a:extLst>
          </p:cNvPr>
          <p:cNvPicPr>
            <a:picLocks noChangeAspect="1"/>
          </p:cNvPicPr>
          <p:nvPr/>
        </p:nvPicPr>
        <p:blipFill rotWithShape="1">
          <a:blip r:embed="rId3">
            <a:duotone>
              <a:prstClr val="black"/>
              <a:schemeClr val="bg1">
                <a:tint val="45000"/>
                <a:satMod val="400000"/>
              </a:schemeClr>
            </a:duotone>
            <a:alphaModFix amt="25000"/>
          </a:blip>
          <a:srcRect l="23703" r="1297"/>
          <a:stretch/>
        </p:blipFill>
        <p:spPr>
          <a:xfrm>
            <a:off x="1524020" y="10"/>
            <a:ext cx="9143980" cy="6857990"/>
          </a:xfrm>
          <a:prstGeom prst="rect">
            <a:avLst/>
          </a:prstGeom>
        </p:spPr>
      </p:pic>
      <p:sp>
        <p:nvSpPr>
          <p:cNvPr id="2" name="Title 1">
            <a:extLst>
              <a:ext uri="{FF2B5EF4-FFF2-40B4-BE49-F238E27FC236}">
                <a16:creationId xmlns:a16="http://schemas.microsoft.com/office/drawing/2014/main" id="{C2FD24AB-C4B2-4A57-AD48-98DFEEE3651B}"/>
              </a:ext>
            </a:extLst>
          </p:cNvPr>
          <p:cNvSpPr>
            <a:spLocks noGrp="1"/>
          </p:cNvSpPr>
          <p:nvPr>
            <p:ph type="title"/>
          </p:nvPr>
        </p:nvSpPr>
        <p:spPr>
          <a:xfrm>
            <a:off x="2837259" y="609601"/>
            <a:ext cx="6507166" cy="3200400"/>
          </a:xfrm>
        </p:spPr>
        <p:txBody>
          <a:bodyPr vert="horz" lIns="91440" tIns="45720" rIns="91440" bIns="45720" rtlCol="0" anchor="b">
            <a:normAutofit/>
          </a:bodyPr>
          <a:lstStyle/>
          <a:p>
            <a:pPr algn="ctr"/>
            <a:r>
              <a:rPr lang="en-US" sz="4800">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sp>
        <p:nvSpPr>
          <p:cNvPr id="7" name="Content Placeholder 6">
            <a:extLst>
              <a:ext uri="{FF2B5EF4-FFF2-40B4-BE49-F238E27FC236}">
                <a16:creationId xmlns:a16="http://schemas.microsoft.com/office/drawing/2014/main" id="{9A10D914-946F-4D3D-BB25-5BE65A80AAEB}"/>
              </a:ext>
            </a:extLst>
          </p:cNvPr>
          <p:cNvSpPr>
            <a:spLocks noGrp="1"/>
          </p:cNvSpPr>
          <p:nvPr>
            <p:ph idx="1"/>
          </p:nvPr>
        </p:nvSpPr>
        <p:spPr>
          <a:xfrm>
            <a:off x="2837259" y="3886200"/>
            <a:ext cx="6507166" cy="1905000"/>
          </a:xfrm>
        </p:spPr>
        <p:txBody>
          <a:bodyPr vert="horz" lIns="91440" tIns="45720" rIns="91440" bIns="45720" rtlCol="0" anchor="t">
            <a:normAutofit/>
          </a:bodyPr>
          <a:lstStyle/>
          <a:p>
            <a:pPr marL="0" indent="0" algn="ctr">
              <a:buSzPct val="100000"/>
              <a:buNone/>
            </a:pPr>
            <a:r>
              <a:rPr lang="en-US" sz="2100"/>
              <a:t>STAY HOME STAY SAFE</a:t>
            </a:r>
          </a:p>
        </p:txBody>
      </p:sp>
      <p:pic>
        <p:nvPicPr>
          <p:cNvPr id="9" name="Picture 9">
            <a:extLst>
              <a:ext uri="{FF2B5EF4-FFF2-40B4-BE49-F238E27FC236}">
                <a16:creationId xmlns:a16="http://schemas.microsoft.com/office/drawing/2014/main" id="{FF7FE2DF-BFA5-4ECD-AA73-577D2563FA27}"/>
              </a:ext>
            </a:extLst>
          </p:cNvPr>
          <p:cNvPicPr>
            <a:picLocks noChangeAspect="1"/>
          </p:cNvPicPr>
          <p:nvPr/>
        </p:nvPicPr>
        <p:blipFill>
          <a:blip r:embed="rId4"/>
          <a:stretch>
            <a:fillRect/>
          </a:stretch>
        </p:blipFill>
        <p:spPr>
          <a:xfrm>
            <a:off x="8068506" y="3060802"/>
            <a:ext cx="2021660" cy="1344598"/>
          </a:xfrm>
          <a:prstGeom prst="rect">
            <a:avLst/>
          </a:prstGeom>
        </p:spPr>
      </p:pic>
      <p:pic>
        <p:nvPicPr>
          <p:cNvPr id="11" name="Picture 11" descr="Text, whiteboard&#10;&#10;Description automatically generated">
            <a:extLst>
              <a:ext uri="{FF2B5EF4-FFF2-40B4-BE49-F238E27FC236}">
                <a16:creationId xmlns:a16="http://schemas.microsoft.com/office/drawing/2014/main" id="{E147737C-8AF9-4386-B572-9DD95F4AA5D6}"/>
              </a:ext>
            </a:extLst>
          </p:cNvPr>
          <p:cNvPicPr>
            <a:picLocks noChangeAspect="1"/>
          </p:cNvPicPr>
          <p:nvPr/>
        </p:nvPicPr>
        <p:blipFill>
          <a:blip r:embed="rId5"/>
          <a:stretch>
            <a:fillRect/>
          </a:stretch>
        </p:blipFill>
        <p:spPr>
          <a:xfrm>
            <a:off x="5034924" y="4580521"/>
            <a:ext cx="1975345" cy="1744648"/>
          </a:xfrm>
          <a:prstGeom prst="rect">
            <a:avLst/>
          </a:prstGeom>
        </p:spPr>
      </p:pic>
    </p:spTree>
    <p:extLst>
      <p:ext uri="{BB962C8B-B14F-4D97-AF65-F5344CB8AC3E}">
        <p14:creationId xmlns:p14="http://schemas.microsoft.com/office/powerpoint/2010/main" val="138002080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heckerboard(across)">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0" name="Freeform: Shape 9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E6D165-256C-43C8-B0B9-829E082290F6}"/>
              </a:ext>
            </a:extLst>
          </p:cNvPr>
          <p:cNvSpPr>
            <a:spLocks noGrp="1"/>
          </p:cNvSpPr>
          <p:nvPr>
            <p:ph type="title"/>
          </p:nvPr>
        </p:nvSpPr>
        <p:spPr>
          <a:xfrm>
            <a:off x="750242" y="632990"/>
            <a:ext cx="4062643" cy="1043409"/>
          </a:xfrm>
        </p:spPr>
        <p:txBody>
          <a:bodyPr vert="horz" lIns="91440" tIns="45720" rIns="91440" bIns="45720" rtlCol="0" anchor="ctr">
            <a:normAutofit/>
          </a:bodyPr>
          <a:lstStyle/>
          <a:p>
            <a:r>
              <a:rPr lang="en-US" sz="3600" kern="1200">
                <a:solidFill>
                  <a:schemeClr val="tx1"/>
                </a:solidFill>
                <a:latin typeface="+mj-lt"/>
                <a:ea typeface="+mj-ea"/>
                <a:cs typeface="+mj-cs"/>
              </a:rPr>
              <a:t>ABSTRACT</a:t>
            </a:r>
          </a:p>
        </p:txBody>
      </p:sp>
      <p:sp>
        <p:nvSpPr>
          <p:cNvPr id="4" name="TextBox 3">
            <a:extLst>
              <a:ext uri="{FF2B5EF4-FFF2-40B4-BE49-F238E27FC236}">
                <a16:creationId xmlns:a16="http://schemas.microsoft.com/office/drawing/2014/main" id="{14E5CB93-B8F4-4198-9CC3-412CC736788D}"/>
              </a:ext>
            </a:extLst>
          </p:cNvPr>
          <p:cNvSpPr txBox="1"/>
          <p:nvPr/>
        </p:nvSpPr>
        <p:spPr>
          <a:xfrm>
            <a:off x="518474" y="1774372"/>
            <a:ext cx="4064409" cy="275408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Due to cashless transaction everyone uses debit cards and credit cards for transaction , leading to the increase of credit and debit card frauds.</a:t>
            </a:r>
            <a:endParaRPr lang="en-US"/>
          </a:p>
          <a:p>
            <a:pPr marL="285750" indent="-228600">
              <a:lnSpc>
                <a:spcPct val="90000"/>
              </a:lnSpc>
              <a:spcAft>
                <a:spcPts val="600"/>
              </a:spcAft>
              <a:buFont typeface="Arial" panose="020B0604020202020204" pitchFamily="34" charset="0"/>
              <a:buChar char="•"/>
            </a:pPr>
            <a:r>
              <a:rPr lang="en-US" sz="1700"/>
              <a:t> </a:t>
            </a:r>
            <a:r>
              <a:rPr lang="en-US" sz="1700">
                <a:ea typeface="+mn-lt"/>
                <a:cs typeface="+mn-lt"/>
              </a:rPr>
              <a:t>loss in</a:t>
            </a:r>
            <a:r>
              <a:rPr lang="en-US" sz="1700"/>
              <a:t> Billions of dollars  are caused every year by fraudulent credit card transactions. The design of efficient fraud detection algorithms rely on advanced machine learning techniques to assist fraud investigators.</a:t>
            </a:r>
            <a:endParaRPr lang="en-US">
              <a:cs typeface="Calibri"/>
            </a:endParaRPr>
          </a:p>
        </p:txBody>
      </p:sp>
      <p:pic>
        <p:nvPicPr>
          <p:cNvPr id="35" name="Picture 36">
            <a:extLst>
              <a:ext uri="{FF2B5EF4-FFF2-40B4-BE49-F238E27FC236}">
                <a16:creationId xmlns:a16="http://schemas.microsoft.com/office/drawing/2014/main" id="{3C42818B-EF83-4803-9269-B5DACE54A1B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38101" y="2077056"/>
            <a:ext cx="5510771" cy="2410962"/>
          </a:xfrm>
          <a:prstGeom prst="rect">
            <a:avLst/>
          </a:prstGeom>
        </p:spPr>
      </p:pic>
    </p:spTree>
    <p:extLst>
      <p:ext uri="{BB962C8B-B14F-4D97-AF65-F5344CB8AC3E}">
        <p14:creationId xmlns:p14="http://schemas.microsoft.com/office/powerpoint/2010/main" val="357883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1000" fill="hold"/>
                                        <p:tgtEl>
                                          <p:spTgt spid="35"/>
                                        </p:tgtEl>
                                        <p:attrNameLst>
                                          <p:attrName>ppt_w</p:attrName>
                                        </p:attrNameLst>
                                      </p:cBhvr>
                                      <p:tavLst>
                                        <p:tav tm="0">
                                          <p:val>
                                            <p:fltVal val="0"/>
                                          </p:val>
                                        </p:tav>
                                        <p:tav tm="100000">
                                          <p:val>
                                            <p:strVal val="#ppt_w"/>
                                          </p:val>
                                        </p:tav>
                                      </p:tavLst>
                                    </p:anim>
                                    <p:anim calcmode="lin" valueType="num">
                                      <p:cBhvr>
                                        <p:cTn id="13" dur="1000" fill="hold"/>
                                        <p:tgtEl>
                                          <p:spTgt spid="35"/>
                                        </p:tgtEl>
                                        <p:attrNameLst>
                                          <p:attrName>ppt_h</p:attrName>
                                        </p:attrNameLst>
                                      </p:cBhvr>
                                      <p:tavLst>
                                        <p:tav tm="0">
                                          <p:val>
                                            <p:fltVal val="0"/>
                                          </p:val>
                                        </p:tav>
                                        <p:tav tm="100000">
                                          <p:val>
                                            <p:strVal val="#ppt_h"/>
                                          </p:val>
                                        </p:tav>
                                      </p:tavLst>
                                    </p:anim>
                                    <p:anim calcmode="lin" valueType="num">
                                      <p:cBhvr>
                                        <p:cTn id="14" dur="1000" fill="hold"/>
                                        <p:tgtEl>
                                          <p:spTgt spid="35"/>
                                        </p:tgtEl>
                                        <p:attrNameLst>
                                          <p:attrName>style.rotation</p:attrName>
                                        </p:attrNameLst>
                                      </p:cBhvr>
                                      <p:tavLst>
                                        <p:tav tm="0">
                                          <p:val>
                                            <p:fltVal val="90"/>
                                          </p:val>
                                        </p:tav>
                                        <p:tav tm="100000">
                                          <p:val>
                                            <p:fltVal val="0"/>
                                          </p:val>
                                        </p:tav>
                                      </p:tavLst>
                                    </p:anim>
                                    <p:animEffect transition="in" filter="fade">
                                      <p:cBhvr>
                                        <p:cTn id="15" dur="10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4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23B65-808E-476F-8493-656D6A729C71}"/>
              </a:ext>
            </a:extLst>
          </p:cNvPr>
          <p:cNvSpPr>
            <a:spLocks noGrp="1"/>
          </p:cNvSpPr>
          <p:nvPr>
            <p:ph type="title"/>
          </p:nvPr>
        </p:nvSpPr>
        <p:spPr>
          <a:xfrm>
            <a:off x="838201" y="1065862"/>
            <a:ext cx="3313164" cy="4726276"/>
          </a:xfrm>
        </p:spPr>
        <p:txBody>
          <a:bodyPr>
            <a:normAutofit/>
          </a:bodyPr>
          <a:lstStyle/>
          <a:p>
            <a:pPr algn="r"/>
            <a:r>
              <a:rPr lang="en-GB" sz="3700">
                <a:solidFill>
                  <a:srgbClr val="FFFFFF"/>
                </a:solidFill>
                <a:cs typeface="Calibri Light"/>
              </a:rPr>
              <a:t>INTRODUCTION</a:t>
            </a:r>
            <a:endParaRPr lang="en-GB" sz="3700">
              <a:solidFill>
                <a:srgbClr val="FFFFFF"/>
              </a:solidFill>
            </a:endParaRPr>
          </a:p>
        </p:txBody>
      </p:sp>
      <p:cxnSp>
        <p:nvCxnSpPr>
          <p:cNvPr id="45" name="Straight Connector 4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38" name="Content Placeholder 2">
            <a:extLst>
              <a:ext uri="{FF2B5EF4-FFF2-40B4-BE49-F238E27FC236}">
                <a16:creationId xmlns:a16="http://schemas.microsoft.com/office/drawing/2014/main" id="{7B150860-5489-4FCE-B036-4642161950A4}"/>
              </a:ext>
            </a:extLst>
          </p:cNvPr>
          <p:cNvGraphicFramePr>
            <a:graphicFrameLocks noGrp="1"/>
          </p:cNvGraphicFramePr>
          <p:nvPr>
            <p:ph idx="1"/>
            <p:extLst>
              <p:ext uri="{D42A27DB-BD31-4B8C-83A1-F6EECF244321}">
                <p14:modId xmlns:p14="http://schemas.microsoft.com/office/powerpoint/2010/main" val="2944483381"/>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1496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Graphical user interface&#10;&#10;Description automatically generated">
            <a:extLst>
              <a:ext uri="{FF2B5EF4-FFF2-40B4-BE49-F238E27FC236}">
                <a16:creationId xmlns:a16="http://schemas.microsoft.com/office/drawing/2014/main" id="{30C326E6-343C-4F99-A5C1-A3EFA70FAEB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6000" r="1" b="1"/>
          <a:stretch/>
        </p:blipFill>
        <p:spPr>
          <a:xfrm>
            <a:off x="20" y="10"/>
            <a:ext cx="12191980" cy="6857990"/>
          </a:xfrm>
          <a:prstGeom prst="rect">
            <a:avLst/>
          </a:prstGeom>
        </p:spPr>
      </p:pic>
      <p:cxnSp>
        <p:nvCxnSpPr>
          <p:cNvPr id="12"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2A6530E-B7F5-4F43-94E2-FD0B97354FC9}"/>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400" b="1">
                <a:solidFill>
                  <a:srgbClr val="FFFFFF"/>
                </a:solidFill>
              </a:rPr>
              <a:t>PROBLEM STATEMENT</a:t>
            </a:r>
            <a:endParaRPr lang="en-US" sz="2400" b="1"/>
          </a:p>
          <a:p>
            <a:pPr marL="57150" indent="-228600">
              <a:lnSpc>
                <a:spcPct val="90000"/>
              </a:lnSpc>
              <a:spcAft>
                <a:spcPts val="600"/>
              </a:spcAft>
              <a:buFont typeface="Arial" panose="020B0604020202020204" pitchFamily="34" charset="0"/>
              <a:buChar char="•"/>
            </a:pPr>
            <a:endParaRPr lang="en-US" sz="2000">
              <a:solidFill>
                <a:srgbClr val="FFFFFF"/>
              </a:solidFill>
            </a:endParaRPr>
          </a:p>
          <a:p>
            <a:pPr marL="400050" indent="-342900">
              <a:lnSpc>
                <a:spcPct val="90000"/>
              </a:lnSpc>
              <a:spcBef>
                <a:spcPts val="1000"/>
              </a:spcBef>
              <a:buFont typeface="Wingdings" panose="020B0604020202020204" pitchFamily="34" charset="0"/>
              <a:buChar char="Ø"/>
            </a:pPr>
            <a:r>
              <a:rPr lang="en-US" sz="2000">
                <a:solidFill>
                  <a:srgbClr val="FFFFFF"/>
                </a:solidFill>
              </a:rPr>
              <a:t>Credit card fraud stands as a major problem for worldwide financial institutions. Annual loss due to it scales to billions of dollars.</a:t>
            </a:r>
            <a:endParaRPr lang="en-US" sz="2000">
              <a:solidFill>
                <a:srgbClr val="FFFFFF"/>
              </a:solidFill>
              <a:cs typeface="Calibri"/>
            </a:endParaRPr>
          </a:p>
          <a:p>
            <a:pPr marL="400050" indent="-342900">
              <a:lnSpc>
                <a:spcPct val="90000"/>
              </a:lnSpc>
              <a:spcBef>
                <a:spcPts val="1000"/>
              </a:spcBef>
              <a:buFont typeface="Wingdings" panose="020B0604020202020204" pitchFamily="34" charset="0"/>
              <a:buChar char="Ø"/>
            </a:pPr>
            <a:r>
              <a:rPr lang="en-US" sz="2000">
                <a:solidFill>
                  <a:srgbClr val="FFFFFF"/>
                </a:solidFill>
              </a:rPr>
              <a:t>We can observe this from many financial reports. Such as 10th annual online fraud report by Cyber Source  , shows that estimated loss due to online fraud is </a:t>
            </a:r>
            <a:r>
              <a:rPr lang="en-US" sz="2000" b="1">
                <a:solidFill>
                  <a:srgbClr val="FFFFFF"/>
                </a:solidFill>
              </a:rPr>
              <a:t>$4 billion </a:t>
            </a:r>
            <a:r>
              <a:rPr lang="en-US" sz="2000">
                <a:solidFill>
                  <a:srgbClr val="FFFFFF"/>
                </a:solidFill>
              </a:rPr>
              <a:t>for </a:t>
            </a:r>
            <a:r>
              <a:rPr lang="en-US" sz="2000" b="1">
                <a:solidFill>
                  <a:srgbClr val="FFFFFF"/>
                </a:solidFill>
              </a:rPr>
              <a:t>2008</a:t>
            </a:r>
            <a:r>
              <a:rPr lang="en-US" sz="2000">
                <a:solidFill>
                  <a:srgbClr val="FFFFFF"/>
                </a:solidFill>
              </a:rPr>
              <a:t> which is </a:t>
            </a:r>
            <a:r>
              <a:rPr lang="en-US" sz="2000" b="1">
                <a:solidFill>
                  <a:srgbClr val="FFFFFF"/>
                </a:solidFill>
              </a:rPr>
              <a:t>11%</a:t>
            </a:r>
            <a:r>
              <a:rPr lang="en-US" sz="2000">
                <a:solidFill>
                  <a:srgbClr val="FFFFFF"/>
                </a:solidFill>
              </a:rPr>
              <a:t> increase than </a:t>
            </a:r>
            <a:r>
              <a:rPr lang="en-US" sz="2000" b="1">
                <a:solidFill>
                  <a:srgbClr val="FFFFFF"/>
                </a:solidFill>
              </a:rPr>
              <a:t>$3.6 billion</a:t>
            </a:r>
            <a:r>
              <a:rPr lang="en-US" sz="2000">
                <a:solidFill>
                  <a:srgbClr val="FFFFFF"/>
                </a:solidFill>
              </a:rPr>
              <a:t> loss  in </a:t>
            </a:r>
            <a:r>
              <a:rPr lang="en-US" sz="2000" b="1">
                <a:solidFill>
                  <a:srgbClr val="FFFFFF"/>
                </a:solidFill>
              </a:rPr>
              <a:t>2007 and in 2006 .</a:t>
            </a:r>
            <a:endParaRPr lang="en-US" sz="2000">
              <a:solidFill>
                <a:srgbClr val="FFFFFF"/>
              </a:solidFill>
              <a:cs typeface="Calibri" panose="020F0502020204030204"/>
            </a:endParaRPr>
          </a:p>
          <a:p>
            <a:pPr marL="400050" indent="-342900">
              <a:lnSpc>
                <a:spcPct val="90000"/>
              </a:lnSpc>
              <a:spcBef>
                <a:spcPts val="1000"/>
              </a:spcBef>
              <a:buFont typeface="Wingdings" panose="020B0604020202020204" pitchFamily="34" charset="0"/>
              <a:buChar char="Ø"/>
            </a:pPr>
            <a:r>
              <a:rPr lang="en-US" sz="2000">
                <a:solidFill>
                  <a:srgbClr val="FFFFFF"/>
                </a:solidFill>
              </a:rPr>
              <a:t>fraud in </a:t>
            </a:r>
            <a:r>
              <a:rPr lang="en-US" sz="2000" b="1">
                <a:solidFill>
                  <a:srgbClr val="FFFFFF"/>
                </a:solidFill>
              </a:rPr>
              <a:t>U</a:t>
            </a:r>
            <a:r>
              <a:rPr lang="en-US" sz="2000">
                <a:solidFill>
                  <a:srgbClr val="FFFFFF"/>
                </a:solidFill>
              </a:rPr>
              <a:t>nited </a:t>
            </a:r>
            <a:r>
              <a:rPr lang="en-US" sz="2000" b="1">
                <a:solidFill>
                  <a:srgbClr val="FFFFFF"/>
                </a:solidFill>
              </a:rPr>
              <a:t>K</a:t>
            </a:r>
            <a:r>
              <a:rPr lang="en-US" sz="2000">
                <a:solidFill>
                  <a:srgbClr val="FFFFFF"/>
                </a:solidFill>
              </a:rPr>
              <a:t>ingdom alone was to be </a:t>
            </a:r>
            <a:r>
              <a:rPr lang="en-US" sz="2000" b="1">
                <a:solidFill>
                  <a:srgbClr val="FFFFFF"/>
                </a:solidFill>
              </a:rPr>
              <a:t>£535 million</a:t>
            </a:r>
            <a:r>
              <a:rPr lang="en-US" sz="2000">
                <a:solidFill>
                  <a:srgbClr val="FFFFFF"/>
                </a:solidFill>
              </a:rPr>
              <a:t> in 2007 and now costing around </a:t>
            </a:r>
            <a:r>
              <a:rPr lang="en-US" sz="2000" b="1">
                <a:solidFill>
                  <a:srgbClr val="FFFFFF"/>
                </a:solidFill>
              </a:rPr>
              <a:t>13.9 billion</a:t>
            </a:r>
            <a:r>
              <a:rPr lang="en-US" sz="2000">
                <a:solidFill>
                  <a:srgbClr val="FFFFFF"/>
                </a:solidFill>
              </a:rPr>
              <a:t> a year</a:t>
            </a:r>
            <a:endParaRPr lang="en-US" sz="2000">
              <a:solidFill>
                <a:srgbClr val="FFFFFF"/>
              </a:solidFill>
              <a:cs typeface="Calibri"/>
            </a:endParaRPr>
          </a:p>
          <a:p>
            <a:pPr marL="57150" indent="-228600">
              <a:lnSpc>
                <a:spcPct val="90000"/>
              </a:lnSpc>
              <a:spcAft>
                <a:spcPts val="600"/>
              </a:spcAft>
              <a:buFont typeface="Arial" panose="020B0604020202020204" pitchFamily="34" charset="0"/>
              <a:buChar char="•"/>
            </a:pPr>
            <a:endParaRPr lang="en-US" sz="2000">
              <a:solidFill>
                <a:srgbClr val="FFFFFF"/>
              </a:solidFill>
            </a:endParaRPr>
          </a:p>
          <a:p>
            <a:pPr indent="-228600">
              <a:lnSpc>
                <a:spcPct val="90000"/>
              </a:lnSpc>
              <a:spcAft>
                <a:spcPts val="600"/>
              </a:spcAft>
              <a:buFont typeface="Arial" panose="020B0604020202020204" pitchFamily="34" charset="0"/>
              <a:buChar char="•"/>
            </a:pPr>
            <a:endParaRPr lang="en-US" sz="2000">
              <a:solidFill>
                <a:srgbClr val="FFFFFF"/>
              </a:solidFill>
            </a:endParaRPr>
          </a:p>
        </p:txBody>
      </p:sp>
    </p:spTree>
    <p:extLst>
      <p:ext uri="{BB962C8B-B14F-4D97-AF65-F5344CB8AC3E}">
        <p14:creationId xmlns:p14="http://schemas.microsoft.com/office/powerpoint/2010/main" val="1587724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person, person, table, indoor&#10;&#10;Description automatically generated">
            <a:extLst>
              <a:ext uri="{FF2B5EF4-FFF2-40B4-BE49-F238E27FC236}">
                <a16:creationId xmlns:a16="http://schemas.microsoft.com/office/drawing/2014/main" id="{6AF2A4F8-3F02-492A-A30B-8B08B94340F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5006" b="10724"/>
          <a:stretch/>
        </p:blipFill>
        <p:spPr>
          <a:xfrm>
            <a:off x="20" y="1"/>
            <a:ext cx="12191980" cy="6857999"/>
          </a:xfrm>
          <a:prstGeom prst="rect">
            <a:avLst/>
          </a:prstGeom>
        </p:spPr>
      </p:pic>
      <p:sp>
        <p:nvSpPr>
          <p:cNvPr id="2" name="Title 1">
            <a:extLst>
              <a:ext uri="{FF2B5EF4-FFF2-40B4-BE49-F238E27FC236}">
                <a16:creationId xmlns:a16="http://schemas.microsoft.com/office/drawing/2014/main" id="{65D5F0D0-B401-4760-97E8-B58F06179E4F}"/>
              </a:ext>
            </a:extLst>
          </p:cNvPr>
          <p:cNvSpPr>
            <a:spLocks noGrp="1"/>
          </p:cNvSpPr>
          <p:nvPr>
            <p:ph type="title"/>
          </p:nvPr>
        </p:nvSpPr>
        <p:spPr>
          <a:xfrm>
            <a:off x="838201" y="1065862"/>
            <a:ext cx="3313164" cy="4726276"/>
          </a:xfrm>
        </p:spPr>
        <p:txBody>
          <a:bodyPr>
            <a:normAutofit/>
          </a:bodyPr>
          <a:lstStyle/>
          <a:p>
            <a:pPr algn="r"/>
            <a:r>
              <a:rPr lang="en-GB" sz="4000">
                <a:solidFill>
                  <a:srgbClr val="FFFFFF"/>
                </a:solidFill>
                <a:ea typeface="+mj-lt"/>
                <a:cs typeface="+mj-lt"/>
              </a:rPr>
              <a:t>FRAUD DETECTION</a:t>
            </a:r>
            <a:endParaRPr lang="en-US" sz="4000">
              <a:solidFill>
                <a:srgbClr val="FFFFFF"/>
              </a:solidFill>
              <a:ea typeface="+mj-lt"/>
              <a:cs typeface="+mj-lt"/>
            </a:endParaRPr>
          </a:p>
          <a:p>
            <a:pPr algn="r"/>
            <a:endParaRPr lang="en-US" sz="4000">
              <a:solidFill>
                <a:srgbClr val="FFFFFF"/>
              </a:solidFill>
              <a:cs typeface="Calibri Light"/>
            </a:endParaRPr>
          </a:p>
        </p:txBody>
      </p:sp>
      <p:cxnSp>
        <p:nvCxnSpPr>
          <p:cNvPr id="25" name="Straight Connector 2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0F255969-A53D-4ADE-9AD1-6350FED30DBB}"/>
              </a:ext>
            </a:extLst>
          </p:cNvPr>
          <p:cNvSpPr>
            <a:spLocks noGrp="1"/>
          </p:cNvSpPr>
          <p:nvPr>
            <p:ph idx="1"/>
          </p:nvPr>
        </p:nvSpPr>
        <p:spPr>
          <a:xfrm>
            <a:off x="5155379" y="1065862"/>
            <a:ext cx="5744685" cy="4726276"/>
          </a:xfrm>
        </p:spPr>
        <p:txBody>
          <a:bodyPr anchor="ctr">
            <a:normAutofit/>
          </a:bodyPr>
          <a:lstStyle/>
          <a:p>
            <a:pPr marL="342900" indent="-342900">
              <a:buFont typeface="Wingdings,Sans-Serif" panose="020B0604020202020204" pitchFamily="34" charset="0"/>
              <a:buChar char="v"/>
            </a:pPr>
            <a:r>
              <a:rPr lang="en-GB" sz="2000">
                <a:solidFill>
                  <a:srgbClr val="FFFFFF"/>
                </a:solidFill>
                <a:cs typeface="Calibri"/>
              </a:rPr>
              <a:t>Fraud detection is process of identifying fraudulent transaction .</a:t>
            </a:r>
            <a:endParaRPr lang="en-GB" sz="2000">
              <a:solidFill>
                <a:srgbClr val="FFFFFF"/>
              </a:solidFill>
              <a:ea typeface="+mn-lt"/>
              <a:cs typeface="+mn-lt"/>
            </a:endParaRPr>
          </a:p>
          <a:p>
            <a:pPr>
              <a:buFont typeface="Wingdings,Sans-Serif" panose="020B0604020202020204" pitchFamily="34" charset="0"/>
              <a:buChar char="v"/>
            </a:pPr>
            <a:r>
              <a:rPr lang="en-GB" sz="2000">
                <a:solidFill>
                  <a:srgbClr val="FFFFFF"/>
                </a:solidFill>
                <a:cs typeface="Calibri"/>
              </a:rPr>
              <a:t>It is a topic which is applicable to many industries including banking and financial sectors, insurances, government agencies, and law enforcement and many more . Through the use of sophisticated  data mining tools, millions of transactions can be searched to spot patterns and detect fraudulent transaction.</a:t>
            </a:r>
            <a:endParaRPr lang="en-GB" sz="2000">
              <a:solidFill>
                <a:srgbClr val="FFFFFF"/>
              </a:solidFill>
              <a:ea typeface="+mn-lt"/>
              <a:cs typeface="+mn-lt"/>
            </a:endParaRPr>
          </a:p>
          <a:p>
            <a:pPr>
              <a:buFont typeface="Wingdings,Sans-Serif" panose="020B0604020202020204" pitchFamily="34" charset="0"/>
              <a:buChar char="v"/>
            </a:pPr>
            <a:r>
              <a:rPr lang="en-GB" sz="2000">
                <a:solidFill>
                  <a:srgbClr val="FFFFFF"/>
                </a:solidFill>
                <a:cs typeface="Calibri"/>
              </a:rPr>
              <a:t>Credit card fraud detection technique is used to recognize fraudulent credit card transactions so that customers are not charged for items that they did not purchase.</a:t>
            </a:r>
            <a:endParaRPr lang="en-GB" sz="2000">
              <a:solidFill>
                <a:srgbClr val="FFFFFF"/>
              </a:solidFill>
              <a:ea typeface="+mn-lt"/>
              <a:cs typeface="+mn-lt"/>
            </a:endParaRPr>
          </a:p>
          <a:p>
            <a:pPr>
              <a:buFont typeface="Wingdings,Sans-Serif" panose="020B0604020202020204" pitchFamily="34" charset="0"/>
              <a:buChar char="v"/>
            </a:pPr>
            <a:endParaRPr lang="en-GB" sz="2000">
              <a:solidFill>
                <a:srgbClr val="FFFFFF"/>
              </a:solidFill>
              <a:ea typeface="+mn-lt"/>
              <a:cs typeface="+mn-lt"/>
            </a:endParaRPr>
          </a:p>
          <a:p>
            <a:endParaRPr lang="en-US" sz="2000">
              <a:solidFill>
                <a:srgbClr val="FFFFFF"/>
              </a:solidFill>
              <a:cs typeface="Calibri"/>
            </a:endParaRPr>
          </a:p>
        </p:txBody>
      </p:sp>
      <p:sp>
        <p:nvSpPr>
          <p:cNvPr id="8" name="TextBox 7">
            <a:extLst>
              <a:ext uri="{FF2B5EF4-FFF2-40B4-BE49-F238E27FC236}">
                <a16:creationId xmlns:a16="http://schemas.microsoft.com/office/drawing/2014/main" id="{D0A3D880-8D72-463A-A054-254A88B899C9}"/>
              </a:ext>
            </a:extLst>
          </p:cNvPr>
          <p:cNvSpPr txBox="1"/>
          <p:nvPr/>
        </p:nvSpPr>
        <p:spPr>
          <a:xfrm>
            <a:off x="12007269" y="6648838"/>
            <a:ext cx="184731" cy="200055"/>
          </a:xfrm>
          <a:prstGeom prst="rect">
            <a:avLst/>
          </a:prstGeom>
          <a:solidFill>
            <a:srgbClr val="000000"/>
          </a:solidFill>
        </p:spPr>
        <p:txBody>
          <a:bodyPr wrap="none" lIns="91440" tIns="45720" rIns="91440" bIns="45720" anchor="t">
            <a:spAutoFit/>
          </a:bodyPr>
          <a:lstStyle/>
          <a:p>
            <a:pPr algn="r">
              <a:spcAft>
                <a:spcPts val="600"/>
              </a:spcAft>
            </a:pPr>
            <a:endParaRPr lang="en-US" sz="700">
              <a:solidFill>
                <a:srgbClr val="FFFFFF"/>
              </a:solidFill>
              <a:cs typeface="Calibri"/>
            </a:endParaRPr>
          </a:p>
        </p:txBody>
      </p:sp>
    </p:spTree>
    <p:extLst>
      <p:ext uri="{BB962C8B-B14F-4D97-AF65-F5344CB8AC3E}">
        <p14:creationId xmlns:p14="http://schemas.microsoft.com/office/powerpoint/2010/main" val="208738560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7F786-F05D-4DE5-8D8F-1F8BF61E5BDD}"/>
              </a:ext>
            </a:extLst>
          </p:cNvPr>
          <p:cNvSpPr>
            <a:spLocks noGrp="1"/>
          </p:cNvSpPr>
          <p:nvPr>
            <p:ph type="title"/>
          </p:nvPr>
        </p:nvSpPr>
        <p:spPr>
          <a:xfrm>
            <a:off x="767290" y="1780661"/>
            <a:ext cx="3582073" cy="1463472"/>
          </a:xfrm>
        </p:spPr>
        <p:txBody>
          <a:bodyPr anchor="t">
            <a:normAutofit/>
          </a:bodyPr>
          <a:lstStyle/>
          <a:p>
            <a:r>
              <a:rPr lang="en-GB" sz="3400">
                <a:solidFill>
                  <a:schemeClr val="bg1"/>
                </a:solidFill>
                <a:cs typeface="Calibri Light"/>
              </a:rPr>
              <a:t>FRAUD DETECTION PROCESS</a:t>
            </a:r>
            <a:endParaRPr lang="en-GB" sz="3400">
              <a:solidFill>
                <a:schemeClr val="bg1"/>
              </a:solidFill>
            </a:endParaRPr>
          </a:p>
        </p:txBody>
      </p:sp>
      <p:grpSp>
        <p:nvGrpSpPr>
          <p:cNvPr id="28"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4" name="Picture 4" descr="Diagram&#10;&#10;Description automatically generated">
            <a:extLst>
              <a:ext uri="{FF2B5EF4-FFF2-40B4-BE49-F238E27FC236}">
                <a16:creationId xmlns:a16="http://schemas.microsoft.com/office/drawing/2014/main" id="{1814CDC3-73AD-46D1-82C7-DF1DF90D6C75}"/>
              </a:ext>
            </a:extLst>
          </p:cNvPr>
          <p:cNvPicPr>
            <a:picLocks noChangeAspect="1"/>
          </p:cNvPicPr>
          <p:nvPr/>
        </p:nvPicPr>
        <p:blipFill>
          <a:blip r:embed="rId2"/>
          <a:stretch>
            <a:fillRect/>
          </a:stretch>
        </p:blipFill>
        <p:spPr>
          <a:xfrm>
            <a:off x="5116652" y="1470947"/>
            <a:ext cx="6642532" cy="3337872"/>
          </a:xfrm>
          <a:prstGeom prst="rect">
            <a:avLst/>
          </a:prstGeom>
        </p:spPr>
      </p:pic>
    </p:spTree>
    <p:extLst>
      <p:ext uri="{BB962C8B-B14F-4D97-AF65-F5344CB8AC3E}">
        <p14:creationId xmlns:p14="http://schemas.microsoft.com/office/powerpoint/2010/main" val="4193778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trips(down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phere of mesh and nodes">
            <a:extLst>
              <a:ext uri="{FF2B5EF4-FFF2-40B4-BE49-F238E27FC236}">
                <a16:creationId xmlns:a16="http://schemas.microsoft.com/office/drawing/2014/main" id="{BDEBEBC1-817A-41B2-BD4D-12EB1E81A742}"/>
              </a:ext>
            </a:extLst>
          </p:cNvPr>
          <p:cNvPicPr>
            <a:picLocks noChangeAspect="1"/>
          </p:cNvPicPr>
          <p:nvPr/>
        </p:nvPicPr>
        <p:blipFill rotWithShape="1">
          <a:blip r:embed="rId2">
            <a:alphaModFix amt="35000"/>
          </a:blip>
          <a:srcRect t="1430" b="23570"/>
          <a:stretch/>
        </p:blipFill>
        <p:spPr>
          <a:xfrm>
            <a:off x="20" y="1"/>
            <a:ext cx="12191980" cy="6857999"/>
          </a:xfrm>
          <a:prstGeom prst="rect">
            <a:avLst/>
          </a:prstGeom>
        </p:spPr>
      </p:pic>
      <p:sp>
        <p:nvSpPr>
          <p:cNvPr id="2" name="Title 1">
            <a:extLst>
              <a:ext uri="{FF2B5EF4-FFF2-40B4-BE49-F238E27FC236}">
                <a16:creationId xmlns:a16="http://schemas.microsoft.com/office/drawing/2014/main" id="{E90CB337-92E4-44D8-870F-A0107F583A3F}"/>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7400">
                <a:ln w="22225">
                  <a:solidFill>
                    <a:srgbClr val="FFFFFF"/>
                  </a:solidFill>
                </a:ln>
                <a:noFill/>
              </a:rPr>
              <a:t>TECHNOLIGIES USED...</a:t>
            </a:r>
          </a:p>
        </p:txBody>
      </p:sp>
      <p:cxnSp>
        <p:nvCxnSpPr>
          <p:cNvPr id="26" name="Straight Connector 26">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E2E2AFD-7001-42C4-96A8-358F5EAD1D44}"/>
              </a:ext>
            </a:extLst>
          </p:cNvPr>
          <p:cNvSpPr txBox="1"/>
          <p:nvPr/>
        </p:nvSpPr>
        <p:spPr>
          <a:xfrm>
            <a:off x="7534641" y="1065862"/>
            <a:ext cx="3860002"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00050" indent="-342900">
              <a:lnSpc>
                <a:spcPct val="90000"/>
              </a:lnSpc>
              <a:spcAft>
                <a:spcPts val="600"/>
              </a:spcAft>
              <a:buFont typeface="Courier New" panose="020B0604020202020204" pitchFamily="34" charset="0"/>
              <a:buChar char="o"/>
            </a:pPr>
            <a:r>
              <a:rPr lang="en-US" sz="2000">
                <a:solidFill>
                  <a:srgbClr val="FFFFFF"/>
                </a:solidFill>
              </a:rPr>
              <a:t>Machine learning is the scientific study of algorithms and static models that computer system use in order to perform a specific task effectively without using the explicit instruction, relaying on patterns and interface instead.</a:t>
            </a:r>
            <a:endParaRPr lang="en-US"/>
          </a:p>
          <a:p>
            <a:pPr marL="400050" indent="-342900">
              <a:lnSpc>
                <a:spcPct val="90000"/>
              </a:lnSpc>
              <a:spcAft>
                <a:spcPts val="600"/>
              </a:spcAft>
              <a:buFont typeface="Courier New" panose="020B0604020202020204" pitchFamily="34" charset="0"/>
              <a:buChar char="o"/>
            </a:pPr>
            <a:r>
              <a:rPr lang="en-US" sz="2000">
                <a:solidFill>
                  <a:srgbClr val="FFFFFF"/>
                </a:solidFill>
              </a:rPr>
              <a:t>Machine learning algorithms build a mathematical model based on sample data, known as training data in order to make prediction and decisions.</a:t>
            </a:r>
            <a:endParaRPr lang="en-US" sz="2000">
              <a:solidFill>
                <a:srgbClr val="FFFFFF"/>
              </a:solidFill>
              <a:cs typeface="Calibri" panose="020F0502020204030204"/>
            </a:endParaRPr>
          </a:p>
          <a:p>
            <a:pPr marL="400050" indent="-342900">
              <a:lnSpc>
                <a:spcPct val="90000"/>
              </a:lnSpc>
              <a:spcAft>
                <a:spcPts val="600"/>
              </a:spcAft>
              <a:buFont typeface="Courier New" panose="020B0604020202020204" pitchFamily="34" charset="0"/>
              <a:buChar char="o"/>
            </a:pPr>
            <a:r>
              <a:rPr lang="en-US" sz="2000">
                <a:solidFill>
                  <a:srgbClr val="FFFFFF"/>
                </a:solidFill>
              </a:rPr>
              <a:t> Machine learning algorithms are used in email filtering, face recognition, etc.</a:t>
            </a:r>
            <a:endParaRPr lang="en-US" sz="2000">
              <a:solidFill>
                <a:srgbClr val="FFFFFF"/>
              </a:solidFill>
              <a:cs typeface="Calibri" panose="020F0502020204030204"/>
            </a:endParaRPr>
          </a:p>
        </p:txBody>
      </p:sp>
      <p:sp>
        <p:nvSpPr>
          <p:cNvPr id="6" name="TextBox 5">
            <a:extLst>
              <a:ext uri="{FF2B5EF4-FFF2-40B4-BE49-F238E27FC236}">
                <a16:creationId xmlns:a16="http://schemas.microsoft.com/office/drawing/2014/main" id="{7FF81523-6408-4E1B-BCB4-7DC7DEA625A9}"/>
              </a:ext>
            </a:extLst>
          </p:cNvPr>
          <p:cNvSpPr txBox="1"/>
          <p:nvPr/>
        </p:nvSpPr>
        <p:spPr>
          <a:xfrm>
            <a:off x="7540565" y="502399"/>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GB" sz="2400" b="1">
                <a:ea typeface="+mn-lt"/>
                <a:cs typeface="+mn-lt"/>
              </a:rPr>
              <a:t>Machine Learning</a:t>
            </a:r>
            <a:endParaRPr lang="en-US" sz="2400" b="1"/>
          </a:p>
        </p:txBody>
      </p:sp>
    </p:spTree>
    <p:extLst>
      <p:ext uri="{BB962C8B-B14F-4D97-AF65-F5344CB8AC3E}">
        <p14:creationId xmlns:p14="http://schemas.microsoft.com/office/powerpoint/2010/main" val="2305632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0">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2">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7CC45519-9393-42D0-831E-BC277075A07E}"/>
              </a:ext>
            </a:extLst>
          </p:cNvPr>
          <p:cNvPicPr>
            <a:picLocks noChangeAspect="1"/>
          </p:cNvPicPr>
          <p:nvPr/>
        </p:nvPicPr>
        <p:blipFill rotWithShape="1">
          <a:blip r:embed="rId2"/>
          <a:srcRect t="10047" r="-1" b="9596"/>
          <a:stretch/>
        </p:blipFill>
        <p:spPr>
          <a:xfrm>
            <a:off x="838200" y="233807"/>
            <a:ext cx="10468866" cy="5888737"/>
          </a:xfrm>
          <a:prstGeom prst="rect">
            <a:avLst/>
          </a:prstGeom>
          <a:ln w="28575">
            <a:solidFill>
              <a:schemeClr val="bg1"/>
            </a:solidFill>
          </a:ln>
        </p:spPr>
      </p:pic>
    </p:spTree>
    <p:extLst>
      <p:ext uri="{BB962C8B-B14F-4D97-AF65-F5344CB8AC3E}">
        <p14:creationId xmlns:p14="http://schemas.microsoft.com/office/powerpoint/2010/main" val="216442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CPU with binary numbers and blueprint">
            <a:extLst>
              <a:ext uri="{FF2B5EF4-FFF2-40B4-BE49-F238E27FC236}">
                <a16:creationId xmlns:a16="http://schemas.microsoft.com/office/drawing/2014/main" id="{8C6D3DAE-F13E-4497-A9D3-E4877B2138DB}"/>
              </a:ext>
            </a:extLst>
          </p:cNvPr>
          <p:cNvPicPr>
            <a:picLocks noChangeAspect="1"/>
          </p:cNvPicPr>
          <p:nvPr/>
        </p:nvPicPr>
        <p:blipFill rotWithShape="1">
          <a:blip r:embed="rId2"/>
          <a:srcRect l="11006" t="9092" r="24346" b="-7"/>
          <a:stretch/>
        </p:blipFill>
        <p:spPr>
          <a:xfrm>
            <a:off x="3522468" y="10"/>
            <a:ext cx="8669532" cy="6857990"/>
          </a:xfrm>
          <a:prstGeom prst="rect">
            <a:avLst/>
          </a:prstGeom>
        </p:spPr>
      </p:pic>
      <p:sp>
        <p:nvSpPr>
          <p:cNvPr id="52" name="Rectangle 5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098E4-8853-4F56-98E4-F69377D0B5E7}"/>
              </a:ext>
            </a:extLst>
          </p:cNvPr>
          <p:cNvSpPr>
            <a:spLocks noGrp="1"/>
          </p:cNvSpPr>
          <p:nvPr>
            <p:ph type="title"/>
          </p:nvPr>
        </p:nvSpPr>
        <p:spPr>
          <a:xfrm>
            <a:off x="371094" y="1161288"/>
            <a:ext cx="3438144" cy="1124712"/>
          </a:xfrm>
        </p:spPr>
        <p:txBody>
          <a:bodyPr anchor="b">
            <a:normAutofit/>
          </a:bodyPr>
          <a:lstStyle/>
          <a:p>
            <a:r>
              <a:rPr lang="en-GB" sz="2800">
                <a:cs typeface="Calibri Light"/>
              </a:rPr>
              <a:t>SUPERVISED LEARNING</a:t>
            </a:r>
            <a:endParaRPr lang="en-GB" sz="2800"/>
          </a:p>
        </p:txBody>
      </p:sp>
      <p:sp>
        <p:nvSpPr>
          <p:cNvPr id="54" name="Rectangle 5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DE20B17-76A6-4332-A7B6-C09736798F8C}"/>
              </a:ext>
            </a:extLst>
          </p:cNvPr>
          <p:cNvSpPr>
            <a:spLocks noGrp="1"/>
          </p:cNvSpPr>
          <p:nvPr>
            <p:ph idx="1"/>
          </p:nvPr>
        </p:nvSpPr>
        <p:spPr>
          <a:xfrm>
            <a:off x="371094" y="2718054"/>
            <a:ext cx="5164189" cy="3207258"/>
          </a:xfrm>
        </p:spPr>
        <p:txBody>
          <a:bodyPr anchor="t">
            <a:normAutofit fontScale="70000" lnSpcReduction="20000"/>
          </a:bodyPr>
          <a:lstStyle/>
          <a:p>
            <a:pPr>
              <a:spcBef>
                <a:spcPts val="0"/>
              </a:spcBef>
              <a:buFont typeface="Arial,Sans-Serif" panose="020B0604020202020204" pitchFamily="34" charset="0"/>
            </a:pPr>
            <a:r>
              <a:rPr lang="en-US" sz="2000">
                <a:ea typeface="+mn-lt"/>
                <a:cs typeface="+mn-lt"/>
              </a:rPr>
              <a:t>Supervised learning as the name indicates the presence of a supervisor as a teacher.</a:t>
            </a:r>
            <a:br>
              <a:rPr lang="en-US" sz="2000">
                <a:ea typeface="+mn-lt"/>
                <a:cs typeface="+mn-lt"/>
              </a:rPr>
            </a:br>
            <a:endParaRPr lang="en-US" sz="2000">
              <a:ea typeface="+mn-lt"/>
              <a:cs typeface="+mn-lt"/>
            </a:endParaRPr>
          </a:p>
          <a:p>
            <a:pPr>
              <a:spcBef>
                <a:spcPts val="0"/>
              </a:spcBef>
              <a:buFont typeface="Arial,Sans-Serif" panose="020B0604020202020204" pitchFamily="34" charset="0"/>
            </a:pPr>
            <a:r>
              <a:rPr lang="en-US" sz="2000">
                <a:ea typeface="+mn-lt"/>
                <a:cs typeface="+mn-lt"/>
              </a:rPr>
              <a:t>Supervised learning algorithm build a mathematical model of a set of data that contain both input and output.</a:t>
            </a:r>
          </a:p>
          <a:p>
            <a:pPr>
              <a:spcBef>
                <a:spcPts val="0"/>
              </a:spcBef>
              <a:buFont typeface="Arial,Sans-Serif" panose="020B0604020202020204" pitchFamily="34" charset="0"/>
            </a:pPr>
            <a:br>
              <a:rPr lang="en-US" sz="1700">
                <a:ea typeface="+mn-lt"/>
                <a:cs typeface="+mn-lt"/>
              </a:rPr>
            </a:br>
            <a:endParaRPr lang="en-US" sz="2000">
              <a:ea typeface="+mn-lt"/>
              <a:cs typeface="+mn-lt"/>
            </a:endParaRPr>
          </a:p>
          <a:p>
            <a:pPr>
              <a:spcBef>
                <a:spcPts val="0"/>
              </a:spcBef>
              <a:buFont typeface="Arial,Sans-Serif" panose="020B0604020202020204" pitchFamily="34" charset="0"/>
            </a:pPr>
            <a:r>
              <a:rPr lang="en-US" sz="2000">
                <a:ea typeface="+mn-lt"/>
                <a:cs typeface="+mn-lt"/>
              </a:rPr>
              <a:t>Basically supervised learning is a learning in which we teach or train the machine using data which is well labeled that means some data is already tagged with the correct answer</a:t>
            </a:r>
            <a:br>
              <a:rPr lang="en-US" sz="2000">
                <a:ea typeface="+mn-lt"/>
                <a:cs typeface="+mn-lt"/>
              </a:rPr>
            </a:br>
            <a:endParaRPr lang="en-US" sz="2000">
              <a:ea typeface="+mn-lt"/>
              <a:cs typeface="+mn-lt"/>
            </a:endParaRPr>
          </a:p>
          <a:p>
            <a:pPr>
              <a:spcBef>
                <a:spcPts val="0"/>
              </a:spcBef>
              <a:buFont typeface="Arial,Sans-Serif" panose="020B0604020202020204" pitchFamily="34" charset="0"/>
            </a:pPr>
            <a:r>
              <a:rPr lang="en-US" sz="2000">
                <a:ea typeface="+mn-lt"/>
                <a:cs typeface="+mn-lt"/>
              </a:rPr>
              <a:t>After that, the machine is provided with a new set of example</a:t>
            </a:r>
            <a:br>
              <a:rPr lang="en-US" sz="2000">
                <a:ea typeface="+mn-lt"/>
                <a:cs typeface="+mn-lt"/>
              </a:rPr>
            </a:br>
            <a:endParaRPr lang="en-US" sz="2000">
              <a:ea typeface="+mn-lt"/>
              <a:cs typeface="+mn-lt"/>
            </a:endParaRPr>
          </a:p>
          <a:p>
            <a:pPr>
              <a:spcBef>
                <a:spcPts val="0"/>
              </a:spcBef>
              <a:buFont typeface="Arial,Sans-Serif" panose="020B0604020202020204" pitchFamily="34" charset="0"/>
            </a:pPr>
            <a:r>
              <a:rPr lang="en-US" sz="2000">
                <a:ea typeface="+mn-lt"/>
                <a:cs typeface="+mn-lt"/>
              </a:rPr>
              <a:t>(data) so that supervised learning algorithm analyses a correct</a:t>
            </a:r>
          </a:p>
          <a:p>
            <a:pPr>
              <a:spcBef>
                <a:spcPts val="0"/>
              </a:spcBef>
              <a:buFont typeface="Arial,Sans-Serif" panose="020B0604020202020204" pitchFamily="34" charset="0"/>
            </a:pPr>
            <a:endParaRPr lang="en-US" sz="2000">
              <a:ea typeface="+mn-lt"/>
              <a:cs typeface="+mn-lt"/>
            </a:endParaRPr>
          </a:p>
          <a:p>
            <a:pPr>
              <a:spcBef>
                <a:spcPts val="0"/>
              </a:spcBef>
              <a:buFont typeface="Arial,Sans-Serif" panose="020B0604020202020204" pitchFamily="34" charset="0"/>
            </a:pPr>
            <a:r>
              <a:rPr lang="en-US" sz="2000">
                <a:ea typeface="+mn-lt"/>
                <a:cs typeface="+mn-lt"/>
              </a:rPr>
              <a:t>outcome from labeled data.</a:t>
            </a:r>
            <a:endParaRPr lang="en-GB" sz="2000"/>
          </a:p>
        </p:txBody>
      </p:sp>
    </p:spTree>
    <p:extLst>
      <p:ext uri="{BB962C8B-B14F-4D97-AF65-F5344CB8AC3E}">
        <p14:creationId xmlns:p14="http://schemas.microsoft.com/office/powerpoint/2010/main" val="522086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Mesh</vt:lpstr>
      <vt:lpstr>CREDIT CARD FRUAD DETECTION</vt:lpstr>
      <vt:lpstr>ABSTRACT</vt:lpstr>
      <vt:lpstr>INTRODUCTION</vt:lpstr>
      <vt:lpstr>PowerPoint Presentation</vt:lpstr>
      <vt:lpstr>FRAUD DETECTION </vt:lpstr>
      <vt:lpstr>FRAUD DETECTION PROCESS</vt:lpstr>
      <vt:lpstr>TECHNOLIGIES USED...</vt:lpstr>
      <vt:lpstr>PowerPoint Presentation</vt:lpstr>
      <vt:lpstr>SUPERVISED LEARNING</vt:lpstr>
      <vt:lpstr>UNSUPERVISED LEARNING</vt:lpstr>
      <vt:lpstr>ALGORITHM USED...</vt:lpstr>
      <vt:lpstr>PowerPoint Presentation</vt:lpstr>
      <vt:lpstr>FETCHING DATASET</vt:lpstr>
      <vt:lpstr>ADVANTAGES OF LOGISTIC REGRESSION</vt:lpstr>
      <vt:lpstr>SYSTEM REQUIREMENTS</vt:lpstr>
      <vt:lpstr>CONCLUSION AND 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2021-11-21T09:52:08Z</dcterms:created>
  <dcterms:modified xsi:type="dcterms:W3CDTF">2021-11-22T06:36:23Z</dcterms:modified>
</cp:coreProperties>
</file>